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sldIdLst>
    <p:sldId id="256" r:id="rId5"/>
  </p:sldIdLst>
  <p:sldSz cx="27432000" cy="16459200"/>
  <p:notesSz cx="6858000" cy="9144000"/>
  <p:defaultTextStyle>
    <a:defPPr>
      <a:defRPr lang="en-US"/>
    </a:defPPr>
    <a:lvl1pPr marL="0" algn="l" defTabSz="1567510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1pPr>
    <a:lvl2pPr marL="783755" algn="l" defTabSz="1567510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2pPr>
    <a:lvl3pPr marL="1567510" algn="l" defTabSz="1567510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3pPr>
    <a:lvl4pPr marL="2351266" algn="l" defTabSz="1567510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4pPr>
    <a:lvl5pPr marL="3135021" algn="l" defTabSz="1567510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5pPr>
    <a:lvl6pPr marL="3918776" algn="l" defTabSz="1567510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6pPr>
    <a:lvl7pPr marL="4702531" algn="l" defTabSz="1567510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7pPr>
    <a:lvl8pPr marL="5486286" algn="l" defTabSz="1567510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8pPr>
    <a:lvl9pPr marL="6270041" algn="l" defTabSz="1567510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84">
          <p15:clr>
            <a:srgbClr val="A4A3A4"/>
          </p15:clr>
        </p15:guide>
        <p15:guide id="2" pos="86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7276"/>
    <a:srgbClr val="B2B3B5"/>
    <a:srgbClr val="A83C0F"/>
    <a:srgbClr val="D5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77" autoAdjust="0"/>
  </p:normalViewPr>
  <p:slideViewPr>
    <p:cSldViewPr>
      <p:cViewPr varScale="1">
        <p:scale>
          <a:sx n="28" d="100"/>
          <a:sy n="28" d="100"/>
        </p:scale>
        <p:origin x="804" y="72"/>
      </p:cViewPr>
      <p:guideLst>
        <p:guide orient="horz" pos="5184"/>
        <p:guide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B7155-8EA4-7D47-BD4C-695C4283247C}" type="datetimeFigureOut">
              <a:rPr lang="en-US" smtClean="0"/>
              <a:t>6/24/2018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685800"/>
            <a:ext cx="5715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5D747-90AC-A041-86EB-63B868057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591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Print t</a:t>
            </a:r>
            <a:r>
              <a:rPr lang="en-US" baseline="0" dirty="0"/>
              <a:t>his p</a:t>
            </a:r>
            <a:r>
              <a:rPr lang="en-US" dirty="0"/>
              <a:t>oster file </a:t>
            </a:r>
            <a:r>
              <a:rPr lang="en-US" b="1" dirty="0"/>
              <a:t>at 200% SCALE </a:t>
            </a:r>
            <a:r>
              <a:rPr lang="en-US" dirty="0"/>
              <a:t>to result in a physical print measuring 60” wide x 36” tall.</a:t>
            </a:r>
            <a:r>
              <a:rPr lang="en-US" baseline="0" dirty="0"/>
              <a:t> All type size notations shown above are based on the final printed size of the poster.</a:t>
            </a:r>
          </a:p>
          <a:p>
            <a:r>
              <a:rPr lang="en-US" baseline="0" dirty="0"/>
              <a:t>• Contact Digital Duplicating (375-2969, http://digitalduplicating.pnl.gov) to order poster printing and finishing services for your completed poster design.</a:t>
            </a:r>
          </a:p>
          <a:p>
            <a:r>
              <a:rPr lang="en-US" baseline="0" dirty="0"/>
              <a:t>• Remember to have your poster cleared for public display/distribution through the Information Release system (http://informationrelease.pnl.gov).</a:t>
            </a:r>
          </a:p>
          <a:p>
            <a:r>
              <a:rPr lang="en-US" baseline="0" dirty="0"/>
              <a:t>• Sidebar “About PNNL” box is considered optional, and can be removed if space is needed for technical content.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5D747-90AC-A041-86EB-63B86805735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76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x36 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059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27432000" cy="16459200"/>
          </a:xfrm>
          <a:prstGeom prst="rect">
            <a:avLst/>
          </a:prstGeom>
          <a:noFill/>
          <a:ln w="6350">
            <a:solidFill>
              <a:schemeClr val="bg1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152937-E09B-7046-B681-8B3AEC169A26}"/>
              </a:ext>
            </a:extLst>
          </p:cNvPr>
          <p:cNvGrpSpPr/>
          <p:nvPr userDrawn="1"/>
        </p:nvGrpSpPr>
        <p:grpSpPr>
          <a:xfrm>
            <a:off x="0" y="0"/>
            <a:ext cx="27432000" cy="16459200"/>
            <a:chOff x="0" y="0"/>
            <a:chExt cx="27432000" cy="16459200"/>
          </a:xfrm>
        </p:grpSpPr>
        <p:grpSp>
          <p:nvGrpSpPr>
            <p:cNvPr id="4" name="Group 3"/>
            <p:cNvGrpSpPr/>
            <p:nvPr userDrawn="1"/>
          </p:nvGrpSpPr>
          <p:grpSpPr>
            <a:xfrm>
              <a:off x="0" y="0"/>
              <a:ext cx="27432000" cy="16459200"/>
              <a:chOff x="0" y="0"/>
              <a:chExt cx="27432000" cy="16459200"/>
            </a:xfrm>
          </p:grpSpPr>
          <p:pic>
            <p:nvPicPr>
              <p:cNvPr id="2" name="Picture 1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17600" y="0"/>
                <a:ext cx="914400" cy="164592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27432000" cy="278892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5CD3AD-9221-A446-8D7A-2A50F4ED1AC1}"/>
                </a:ext>
              </a:extLst>
            </p:cNvPr>
            <p:cNvGrpSpPr/>
            <p:nvPr userDrawn="1"/>
          </p:nvGrpSpPr>
          <p:grpSpPr>
            <a:xfrm>
              <a:off x="685800" y="320041"/>
              <a:ext cx="26746200" cy="15729006"/>
              <a:chOff x="685800" y="320041"/>
              <a:chExt cx="26746200" cy="1572900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515714D-4997-984A-9055-69408B630D54}"/>
                  </a:ext>
                </a:extLst>
              </p:cNvPr>
              <p:cNvGrpSpPr/>
              <p:nvPr userDrawn="1"/>
            </p:nvGrpSpPr>
            <p:grpSpPr>
              <a:xfrm>
                <a:off x="685800" y="15106650"/>
                <a:ext cx="26746200" cy="942397"/>
                <a:chOff x="685800" y="15106650"/>
                <a:chExt cx="26746200" cy="942397"/>
              </a:xfrm>
            </p:grpSpPr>
            <p:cxnSp>
              <p:nvCxnSpPr>
                <p:cNvPr id="8" name="Straight Connector 7"/>
                <p:cNvCxnSpPr/>
                <p:nvPr userDrawn="1"/>
              </p:nvCxnSpPr>
              <p:spPr>
                <a:xfrm>
                  <a:off x="685800" y="15106650"/>
                  <a:ext cx="26746200" cy="0"/>
                </a:xfrm>
                <a:prstGeom prst="line">
                  <a:avLst/>
                </a:prstGeom>
                <a:ln w="50800">
                  <a:gradFill flip="none" rotWithShape="1">
                    <a:gsLst>
                      <a:gs pos="0">
                        <a:srgbClr val="B2B3B5"/>
                      </a:gs>
                      <a:gs pos="100000">
                        <a:srgbClr val="707276"/>
                      </a:gs>
                    </a:gsLst>
                    <a:lin ang="0" scaled="0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78FD9C28-5564-434D-8BB0-7073D53F0279}"/>
                    </a:ext>
                  </a:extLst>
                </p:cNvPr>
                <p:cNvGrpSpPr/>
                <p:nvPr userDrawn="1"/>
              </p:nvGrpSpPr>
              <p:grpSpPr>
                <a:xfrm>
                  <a:off x="685800" y="15541625"/>
                  <a:ext cx="25380950" cy="507422"/>
                  <a:chOff x="685800" y="15541625"/>
                  <a:chExt cx="25380950" cy="507422"/>
                </a:xfrm>
              </p:grpSpPr>
              <p:pic>
                <p:nvPicPr>
                  <p:cNvPr id="9" name="Picture 8"/>
                  <p:cNvPicPr>
                    <a:picLocks noChangeAspect="1"/>
                  </p:cNvPicPr>
                  <p:nvPr userDrawn="1"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85800" y="15541625"/>
                    <a:ext cx="1485900" cy="406400"/>
                  </a:xfrm>
                  <a:prstGeom prst="rect">
                    <a:avLst/>
                  </a:prstGeom>
                </p:spPr>
              </p:pic>
              <p:pic>
                <p:nvPicPr>
                  <p:cNvPr id="5" name="Picture 4"/>
                  <p:cNvPicPr>
                    <a:picLocks noChangeAspect="1"/>
                  </p:cNvPicPr>
                  <p:nvPr userDrawn="1"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3114000" y="15629947"/>
                    <a:ext cx="2952750" cy="41910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1F092B4-A186-E040-89E6-07924B59686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24792" y="320041"/>
                <a:ext cx="2148840" cy="210014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68463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1567510" rtl="0" eaLnBrk="1" latinLnBrk="0" hangingPunct="1">
        <a:spcBef>
          <a:spcPct val="0"/>
        </a:spcBef>
        <a:buNone/>
        <a:defRPr sz="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87817" indent="-587817" algn="l" defTabSz="1567510" rtl="0" eaLnBrk="1" latinLnBrk="0" hangingPunct="1">
        <a:spcBef>
          <a:spcPct val="20000"/>
        </a:spcBef>
        <a:buFont typeface="Arial" pitchFamily="34" charset="0"/>
        <a:buChar char="•"/>
        <a:defRPr sz="5500" kern="1200">
          <a:solidFill>
            <a:schemeClr val="tx1"/>
          </a:solidFill>
          <a:latin typeface="+mn-lt"/>
          <a:ea typeface="+mn-ea"/>
          <a:cs typeface="+mn-cs"/>
        </a:defRPr>
      </a:lvl1pPr>
      <a:lvl2pPr marL="1273602" indent="-489847" algn="l" defTabSz="1567510" rtl="0" eaLnBrk="1" latinLnBrk="0" hangingPunct="1">
        <a:spcBef>
          <a:spcPct val="20000"/>
        </a:spcBef>
        <a:buFont typeface="Arial" pitchFamily="34" charset="0"/>
        <a:buChar char="–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1959388" indent="-391878" algn="l" defTabSz="1567510" rtl="0" eaLnBrk="1" latinLnBrk="0" hangingPunct="1">
        <a:spcBef>
          <a:spcPct val="20000"/>
        </a:spcBef>
        <a:buFont typeface="Arial" pitchFamily="34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143" indent="-391878" algn="l" defTabSz="1567510" rtl="0" eaLnBrk="1" latinLnBrk="0" hangingPunct="1">
        <a:spcBef>
          <a:spcPct val="20000"/>
        </a:spcBef>
        <a:buFont typeface="Arial" pitchFamily="34" charset="0"/>
        <a:buChar char="–"/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526898" indent="-391878" algn="l" defTabSz="1567510" rtl="0" eaLnBrk="1" latinLnBrk="0" hangingPunct="1">
        <a:spcBef>
          <a:spcPct val="20000"/>
        </a:spcBef>
        <a:buFont typeface="Arial" pitchFamily="34" charset="0"/>
        <a:buChar char="»"/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310653" indent="-391878" algn="l" defTabSz="1567510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094408" indent="-391878" algn="l" defTabSz="1567510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5878164" indent="-391878" algn="l" defTabSz="1567510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6661919" indent="-391878" algn="l" defTabSz="1567510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67510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83755" algn="l" defTabSz="1567510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567510" algn="l" defTabSz="1567510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351266" algn="l" defTabSz="1567510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4pPr>
      <a:lvl5pPr marL="3135021" algn="l" defTabSz="1567510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5pPr>
      <a:lvl6pPr marL="3918776" algn="l" defTabSz="1567510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702531" algn="l" defTabSz="1567510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286" algn="l" defTabSz="1567510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6270041" algn="l" defTabSz="1567510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jpe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jpeg"/><Relationship Id="rId3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0" Type="http://schemas.openxmlformats.org/officeDocument/2006/relationships/image" Target="../media/image23.jpe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jpe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Picture 2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9960" y="8403510"/>
            <a:ext cx="6976453" cy="3950802"/>
          </a:xfrm>
          <a:prstGeom prst="rect">
            <a:avLst/>
          </a:prstGeom>
        </p:spPr>
      </p:pic>
      <p:sp>
        <p:nvSpPr>
          <p:cNvPr id="188" name="Rectangle 187"/>
          <p:cNvSpPr/>
          <p:nvPr/>
        </p:nvSpPr>
        <p:spPr>
          <a:xfrm>
            <a:off x="10152889" y="3636795"/>
            <a:ext cx="8321040" cy="240065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551452">
              <a:tabLst>
                <a:tab pos="501447" algn="l"/>
              </a:tabLst>
            </a:pPr>
            <a:r>
              <a:rPr lang="en-US" sz="2400" b="1" u="sng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Chemception</a:t>
            </a:r>
          </a:p>
          <a:p>
            <a:pPr marL="585062" indent="-585062">
              <a:buFont typeface="Tahoma" pitchFamily="34" charset="0"/>
              <a:buChar char="●"/>
            </a:pPr>
            <a:r>
              <a:rPr lang="en-US" sz="1800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“Chemical Inception” </a:t>
            </a:r>
            <a:r>
              <a:rPr lang="en-US" sz="18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first </a:t>
            </a:r>
            <a:r>
              <a:rPr lang="en-US" sz="1800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deep Convolutional Neural Network (CNN) model with “universal” network design for </a:t>
            </a:r>
            <a:r>
              <a:rPr lang="en-US" sz="1800" b="1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broad &amp; generalizable </a:t>
            </a:r>
            <a:r>
              <a:rPr lang="en-US" sz="1800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chemical property prediction</a:t>
            </a:r>
          </a:p>
          <a:p>
            <a:pPr marL="585062" indent="-585062">
              <a:buFont typeface="Tahoma" pitchFamily="34" charset="0"/>
              <a:buChar char="●"/>
            </a:pPr>
            <a:r>
              <a:rPr lang="en-US" sz="1800" dirty="0">
                <a:latin typeface="Tahoma" pitchFamily="34" charset="0"/>
                <a:ea typeface="Tahoma" pitchFamily="34" charset="0"/>
                <a:cs typeface="Tahoma" pitchFamily="34" charset="0"/>
              </a:rPr>
              <a:t>Developed </a:t>
            </a:r>
            <a:r>
              <a:rPr lang="en-US" sz="18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with minimal feature engineering </a:t>
            </a:r>
            <a:r>
              <a:rPr lang="en-US" sz="1800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(i.e. descriptor research), augmented with </a:t>
            </a:r>
            <a:r>
              <a:rPr lang="en-US" sz="18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basic</a:t>
            </a:r>
            <a:r>
              <a:rPr lang="en-US" sz="18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chemical information</a:t>
            </a:r>
          </a:p>
          <a:p>
            <a:pPr marL="585062" indent="-585062">
              <a:buFont typeface="Tahoma" pitchFamily="34" charset="0"/>
              <a:buChar char="●"/>
            </a:pPr>
            <a:r>
              <a:rPr lang="en-US" sz="1800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Better performance than existing MLP DL models using engineered features (molecular fingerprints)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10154859" y="2989757"/>
            <a:ext cx="16399882" cy="11974243"/>
          </a:xfrm>
          <a:prstGeom prst="rect">
            <a:avLst/>
          </a:prstGeom>
          <a:noFill/>
          <a:ln w="76200">
            <a:solidFill>
              <a:srgbClr val="E66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203" tIns="41601" rIns="83203" bIns="41601" rtlCol="0" anchor="ctr"/>
          <a:lstStyle/>
          <a:p>
            <a:pPr algn="ctr"/>
            <a:endParaRPr lang="en-US" sz="8348"/>
          </a:p>
        </p:txBody>
      </p:sp>
      <p:sp>
        <p:nvSpPr>
          <p:cNvPr id="237" name="Rectangle 236"/>
          <p:cNvSpPr/>
          <p:nvPr/>
        </p:nvSpPr>
        <p:spPr>
          <a:xfrm>
            <a:off x="18307789" y="2984625"/>
            <a:ext cx="832104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51452">
              <a:tabLst>
                <a:tab pos="501447" algn="l"/>
              </a:tabLst>
            </a:pPr>
            <a:r>
              <a:rPr lang="en-US" sz="2400" b="1" u="sng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SMILES2vec</a:t>
            </a:r>
            <a:endParaRPr lang="en-US" sz="2800" b="1" u="sng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85062" indent="-585062">
              <a:buFont typeface="Tahoma" pitchFamily="34" charset="0"/>
              <a:buChar char="●"/>
            </a:pPr>
            <a:r>
              <a:rPr lang="en-US" sz="1800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Uses chemical “text representation” (SMILES strings) to develop the </a:t>
            </a:r>
            <a:r>
              <a:rPr lang="en-US" sz="18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first</a:t>
            </a:r>
            <a:r>
              <a:rPr lang="en-US" sz="18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deep Recurrent Neural Network (RNN) model with “universal” network design for </a:t>
            </a:r>
            <a:r>
              <a:rPr lang="en-US" sz="1800" b="1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broad &amp; generalizable </a:t>
            </a:r>
            <a:r>
              <a:rPr lang="en-US" sz="1800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chemical property prediction</a:t>
            </a:r>
          </a:p>
          <a:p>
            <a:pPr marL="585062" indent="-585062">
              <a:buFont typeface="Tahoma" pitchFamily="34" charset="0"/>
              <a:buChar char="●"/>
            </a:pPr>
            <a:r>
              <a:rPr lang="en-US" sz="1800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Overall equivalent performance to Augmented Chemception, but with </a:t>
            </a:r>
            <a:r>
              <a:rPr lang="en-US" sz="18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interpretability</a:t>
            </a:r>
            <a:r>
              <a:rPr lang="en-US" sz="1800" dirty="0">
                <a:latin typeface="Tahoma" pitchFamily="34" charset="0"/>
                <a:ea typeface="Tahoma" pitchFamily="34" charset="0"/>
                <a:cs typeface="Tahoma" pitchFamily="34" charset="0"/>
              </a:rPr>
              <a:t> with 88% top-3 accuracy for solubility predictions</a:t>
            </a:r>
            <a:endParaRPr lang="en-US" sz="1800" b="1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85062" indent="-585062">
              <a:buFont typeface="Tahoma" pitchFamily="34" charset="0"/>
              <a:buChar char="●"/>
            </a:pPr>
            <a:endParaRPr lang="en-US" sz="1800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85062" indent="-585062">
              <a:buFont typeface="Tahoma" pitchFamily="34" charset="0"/>
              <a:buChar char="●"/>
            </a:pPr>
            <a:endParaRPr lang="en-US" sz="1800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85062" indent="-585062">
              <a:buFont typeface="Tahoma" pitchFamily="34" charset="0"/>
              <a:buChar char="●"/>
            </a:pPr>
            <a:endParaRPr lang="en-US" sz="1800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85062" indent="-585062">
              <a:buFont typeface="Tahoma" pitchFamily="34" charset="0"/>
              <a:buChar char="●"/>
            </a:pPr>
            <a:endParaRPr lang="en-US" sz="1800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85062" indent="-585062">
              <a:buFont typeface="Tahoma" pitchFamily="34" charset="0"/>
              <a:buChar char="●"/>
            </a:pPr>
            <a:endParaRPr lang="en-US" sz="1800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85062" indent="-585062">
              <a:buFont typeface="Tahoma" pitchFamily="34" charset="0"/>
              <a:buChar char="●"/>
            </a:pPr>
            <a:endParaRPr lang="en-US" sz="1800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85062" indent="-585062">
              <a:buFont typeface="Tahoma" pitchFamily="34" charset="0"/>
              <a:buChar char="●"/>
            </a:pPr>
            <a:endParaRPr lang="en-US" sz="1800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85062" indent="-585062">
              <a:buFont typeface="Tahoma" pitchFamily="34" charset="0"/>
              <a:buChar char="●"/>
            </a:pPr>
            <a:endParaRPr lang="en-US" sz="1800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85062" indent="-585062">
              <a:buFont typeface="Tahoma" pitchFamily="34" charset="0"/>
              <a:buChar char="●"/>
            </a:pPr>
            <a:endParaRPr lang="en-US" sz="1800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85062" indent="-585062">
              <a:buFont typeface="Tahoma" pitchFamily="34" charset="0"/>
              <a:buChar char="●"/>
            </a:pPr>
            <a:endParaRPr lang="en-US" sz="1800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3557230" y="7901562"/>
            <a:ext cx="3874770" cy="6172200"/>
            <a:chOff x="38701980" y="10535416"/>
            <a:chExt cx="5166360" cy="8229600"/>
          </a:xfrm>
        </p:grpSpPr>
        <p:sp>
          <p:nvSpPr>
            <p:cNvPr id="3" name="Round Same Side Corner Rectangle 2"/>
            <p:cNvSpPr/>
            <p:nvPr/>
          </p:nvSpPr>
          <p:spPr>
            <a:xfrm rot="16200000">
              <a:off x="37170360" y="12067036"/>
              <a:ext cx="8229600" cy="5166360"/>
            </a:xfrm>
            <a:prstGeom prst="round2SameRect">
              <a:avLst>
                <a:gd name="adj1" fmla="val 5406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226721" y="10994596"/>
              <a:ext cx="4139655" cy="737945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srgbClr val="D57500"/>
                  </a:solidFill>
                  <a:latin typeface="Arial"/>
                  <a:cs typeface="Arial"/>
                </a:rPr>
                <a:t>ABOUT</a:t>
              </a:r>
              <a:endParaRPr lang="en-US" sz="1800" b="1" dirty="0">
                <a:solidFill>
                  <a:srgbClr val="D57500"/>
                </a:solidFill>
                <a:latin typeface="Arial"/>
                <a:cs typeface="Arial"/>
              </a:endParaRPr>
            </a:p>
            <a:p>
              <a:r>
                <a:rPr lang="en-US" sz="1800" b="1" dirty="0">
                  <a:solidFill>
                    <a:srgbClr val="707276"/>
                  </a:solidFill>
                  <a:latin typeface="Arial"/>
                  <a:cs typeface="Arial"/>
                </a:rPr>
                <a:t>Pacific Northwest</a:t>
              </a:r>
            </a:p>
            <a:p>
              <a:r>
                <a:rPr lang="en-US" sz="1800" b="1" dirty="0">
                  <a:solidFill>
                    <a:srgbClr val="707276"/>
                  </a:solidFill>
                  <a:latin typeface="Arial"/>
                  <a:cs typeface="Arial"/>
                </a:rPr>
                <a:t>National Laboratory</a:t>
              </a:r>
            </a:p>
            <a:p>
              <a:endParaRPr lang="en-US" sz="1300" dirty="0">
                <a:solidFill>
                  <a:srgbClr val="707276"/>
                </a:solidFill>
                <a:latin typeface="Arial"/>
                <a:cs typeface="Arial"/>
              </a:endParaRPr>
            </a:p>
            <a:p>
              <a:r>
                <a:rPr lang="en-US" sz="1200" dirty="0">
                  <a:solidFill>
                    <a:srgbClr val="707276"/>
                  </a:solidFill>
                  <a:latin typeface="Arial"/>
                  <a:cs typeface="Arial"/>
                </a:rPr>
                <a:t>The Pacific Northwest National Laboratory,</a:t>
              </a:r>
            </a:p>
            <a:p>
              <a:r>
                <a:rPr lang="en-US" sz="1200" dirty="0">
                  <a:solidFill>
                    <a:srgbClr val="707276"/>
                  </a:solidFill>
                  <a:latin typeface="Arial"/>
                  <a:cs typeface="Arial"/>
                </a:rPr>
                <a:t>located in southeastern Washington State,</a:t>
              </a:r>
            </a:p>
            <a:p>
              <a:r>
                <a:rPr lang="en-US" sz="1200" dirty="0">
                  <a:solidFill>
                    <a:srgbClr val="707276"/>
                  </a:solidFill>
                  <a:latin typeface="Arial"/>
                  <a:cs typeface="Arial"/>
                </a:rPr>
                <a:t>is a U.S. Department of Energy Office of</a:t>
              </a:r>
            </a:p>
            <a:p>
              <a:r>
                <a:rPr lang="en-US" sz="1200" dirty="0">
                  <a:solidFill>
                    <a:srgbClr val="707276"/>
                  </a:solidFill>
                  <a:latin typeface="Arial"/>
                  <a:cs typeface="Arial"/>
                </a:rPr>
                <a:t>Science laboratory that solves complex</a:t>
              </a:r>
            </a:p>
            <a:p>
              <a:r>
                <a:rPr lang="en-US" sz="1200" dirty="0">
                  <a:solidFill>
                    <a:srgbClr val="707276"/>
                  </a:solidFill>
                  <a:latin typeface="Arial"/>
                  <a:cs typeface="Arial"/>
                </a:rPr>
                <a:t>problems in energy, national security, and</a:t>
              </a:r>
            </a:p>
            <a:p>
              <a:r>
                <a:rPr lang="en-US" sz="1200" dirty="0">
                  <a:solidFill>
                    <a:srgbClr val="707276"/>
                  </a:solidFill>
                  <a:latin typeface="Arial"/>
                  <a:cs typeface="Arial"/>
                </a:rPr>
                <a:t>the environment, and advances scientific</a:t>
              </a:r>
            </a:p>
            <a:p>
              <a:r>
                <a:rPr lang="en-US" sz="1200" dirty="0">
                  <a:solidFill>
                    <a:srgbClr val="707276"/>
                  </a:solidFill>
                  <a:latin typeface="Arial"/>
                  <a:cs typeface="Arial"/>
                </a:rPr>
                <a:t>frontiers in the chemical, biological, materials,</a:t>
              </a:r>
            </a:p>
            <a:p>
              <a:r>
                <a:rPr lang="en-US" sz="1200" dirty="0">
                  <a:solidFill>
                    <a:srgbClr val="707276"/>
                  </a:solidFill>
                  <a:latin typeface="Arial"/>
                  <a:cs typeface="Arial"/>
                </a:rPr>
                <a:t>environmental, and computational sciences.</a:t>
              </a:r>
            </a:p>
            <a:p>
              <a:r>
                <a:rPr lang="en-US" sz="1200" dirty="0">
                  <a:solidFill>
                    <a:srgbClr val="707276"/>
                  </a:solidFill>
                  <a:latin typeface="Arial"/>
                  <a:cs typeface="Arial"/>
                </a:rPr>
                <a:t>The Laboratory employs nearly 5,000 staff</a:t>
              </a:r>
            </a:p>
            <a:p>
              <a:r>
                <a:rPr lang="en-US" sz="1200" dirty="0">
                  <a:solidFill>
                    <a:srgbClr val="707276"/>
                  </a:solidFill>
                  <a:latin typeface="Arial"/>
                  <a:cs typeface="Arial"/>
                </a:rPr>
                <a:t>members, has an annual budget in excess</a:t>
              </a:r>
            </a:p>
            <a:p>
              <a:r>
                <a:rPr lang="en-US" sz="1200" dirty="0">
                  <a:solidFill>
                    <a:srgbClr val="707276"/>
                  </a:solidFill>
                  <a:latin typeface="Arial"/>
                  <a:cs typeface="Arial"/>
                </a:rPr>
                <a:t>of $1 billion, and has been managed by</a:t>
              </a:r>
            </a:p>
            <a:p>
              <a:r>
                <a:rPr lang="en-US" sz="1200" dirty="0">
                  <a:solidFill>
                    <a:srgbClr val="707276"/>
                  </a:solidFill>
                  <a:latin typeface="Arial"/>
                  <a:cs typeface="Arial"/>
                </a:rPr>
                <a:t>Ohio-based Battelle since 1965.</a:t>
              </a:r>
            </a:p>
            <a:p>
              <a:endParaRPr lang="en-US" sz="1200" dirty="0">
                <a:solidFill>
                  <a:srgbClr val="707276"/>
                </a:solidFill>
                <a:latin typeface="Arial"/>
                <a:cs typeface="Arial"/>
              </a:endParaRPr>
            </a:p>
            <a:p>
              <a:endParaRPr lang="en-US" sz="1200" dirty="0">
                <a:solidFill>
                  <a:srgbClr val="707276"/>
                </a:solidFill>
                <a:latin typeface="Arial"/>
                <a:cs typeface="Arial"/>
              </a:endParaRPr>
            </a:p>
            <a:p>
              <a:r>
                <a:rPr lang="en-US" sz="1200" dirty="0">
                  <a:solidFill>
                    <a:srgbClr val="707276"/>
                  </a:solidFill>
                  <a:latin typeface="Arial"/>
                  <a:cs typeface="Arial"/>
                </a:rPr>
                <a:t>For more information on the science</a:t>
              </a:r>
            </a:p>
            <a:p>
              <a:r>
                <a:rPr lang="en-US" sz="1200" dirty="0">
                  <a:solidFill>
                    <a:srgbClr val="707276"/>
                  </a:solidFill>
                  <a:latin typeface="Arial"/>
                  <a:cs typeface="Arial"/>
                </a:rPr>
                <a:t>you see here, please contact:</a:t>
              </a:r>
            </a:p>
            <a:p>
              <a:endParaRPr lang="en-US" sz="1300" dirty="0">
                <a:solidFill>
                  <a:srgbClr val="707276"/>
                </a:solidFill>
                <a:latin typeface="Arial"/>
                <a:cs typeface="Arial"/>
              </a:endParaRPr>
            </a:p>
            <a:p>
              <a:pPr>
                <a:lnSpc>
                  <a:spcPct val="110000"/>
                </a:lnSpc>
              </a:pPr>
              <a:r>
                <a:rPr lang="en-US" sz="1400" b="1" dirty="0">
                  <a:solidFill>
                    <a:srgbClr val="D57500"/>
                  </a:solidFill>
                  <a:latin typeface="Arial"/>
                  <a:cs typeface="Arial"/>
                </a:rPr>
                <a:t>Garrett B. Goh</a:t>
              </a:r>
            </a:p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rgbClr val="707276"/>
                  </a:solidFill>
                  <a:latin typeface="Arial"/>
                  <a:cs typeface="Arial"/>
                </a:rPr>
                <a:t>Pacific Northwest National Laboratory</a:t>
              </a:r>
            </a:p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rgbClr val="707276"/>
                  </a:solidFill>
                  <a:latin typeface="Arial"/>
                  <a:cs typeface="Arial"/>
                </a:rPr>
                <a:t>P.O. Box 999, MS-IN: X#-##</a:t>
              </a:r>
            </a:p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rgbClr val="707276"/>
                  </a:solidFill>
                  <a:latin typeface="Arial"/>
                  <a:cs typeface="Arial"/>
                </a:rPr>
                <a:t>Richland, WA 99352</a:t>
              </a:r>
            </a:p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rgbClr val="707276"/>
                  </a:solidFill>
                  <a:latin typeface="Arial"/>
                  <a:cs typeface="Arial"/>
                </a:rPr>
                <a:t>(509</a:t>
              </a:r>
              <a:r>
                <a:rPr lang="en-US" sz="1200">
                  <a:solidFill>
                    <a:srgbClr val="707276"/>
                  </a:solidFill>
                  <a:latin typeface="Arial"/>
                  <a:cs typeface="Arial"/>
                </a:rPr>
                <a:t>) 372-6291</a:t>
              </a:r>
              <a:endParaRPr lang="en-US" sz="1200" dirty="0">
                <a:solidFill>
                  <a:srgbClr val="707276"/>
                </a:solidFill>
                <a:latin typeface="Arial"/>
                <a:cs typeface="Arial"/>
              </a:endParaRPr>
            </a:p>
            <a:p>
              <a:pPr>
                <a:lnSpc>
                  <a:spcPct val="110000"/>
                </a:lnSpc>
              </a:pPr>
              <a:r>
                <a:rPr lang="en-US" sz="1200" dirty="0">
                  <a:solidFill>
                    <a:srgbClr val="707276"/>
                  </a:solidFill>
                  <a:latin typeface="Arial"/>
                  <a:cs typeface="Arial"/>
                </a:rPr>
                <a:t>garrett.goh@pnnl.gov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33400" y="204051"/>
            <a:ext cx="23981180" cy="2281394"/>
          </a:xfrm>
          <a:prstGeom prst="rect">
            <a:avLst/>
          </a:prstGeom>
          <a:noFill/>
        </p:spPr>
        <p:txBody>
          <a:bodyPr wrap="none" lIns="0" tIns="34290" rIns="0" bIns="0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"/>
                <a:cs typeface="Arial"/>
              </a:rPr>
              <a:t>Emerging Trends in Deep Learning for the Chemical Sciences</a:t>
            </a:r>
          </a:p>
          <a:p>
            <a:endParaRPr lang="en-US" sz="2400" b="1" u="sng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n-US" sz="2700" b="1" u="sng" dirty="0">
                <a:solidFill>
                  <a:schemeClr val="bg1"/>
                </a:solidFill>
                <a:latin typeface="Arial"/>
                <a:cs typeface="Arial"/>
              </a:rPr>
              <a:t>Garrett B. Goh</a:t>
            </a:r>
            <a:r>
              <a:rPr lang="en-US" sz="2700" dirty="0">
                <a:solidFill>
                  <a:schemeClr val="bg1"/>
                </a:solidFill>
                <a:latin typeface="Arial"/>
                <a:cs typeface="Arial"/>
              </a:rPr>
              <a:t>,</a:t>
            </a:r>
            <a:r>
              <a:rPr lang="en-US" sz="2700" baseline="30000" dirty="0">
                <a:solidFill>
                  <a:schemeClr val="bg1"/>
                </a:solidFill>
                <a:latin typeface="Arial"/>
                <a:cs typeface="Arial"/>
              </a:rPr>
              <a:t>1,</a:t>
            </a:r>
            <a:r>
              <a:rPr lang="en-US" sz="2700" dirty="0">
                <a:solidFill>
                  <a:schemeClr val="bg1"/>
                </a:solidFill>
                <a:latin typeface="Arial"/>
                <a:cs typeface="Arial"/>
              </a:rPr>
              <a:t>* </a:t>
            </a:r>
            <a:r>
              <a:rPr lang="en-US" altLang="zh-CN" sz="2700" dirty="0" err="1">
                <a:solidFill>
                  <a:schemeClr val="bg1"/>
                </a:solidFill>
                <a:latin typeface="Arial"/>
                <a:cs typeface="Arial"/>
              </a:rPr>
              <a:t>Sijia</a:t>
            </a:r>
            <a:r>
              <a:rPr lang="en-US" altLang="zh-CN" sz="2700" dirty="0">
                <a:solidFill>
                  <a:schemeClr val="bg1"/>
                </a:solidFill>
                <a:latin typeface="Arial"/>
                <a:cs typeface="Arial"/>
              </a:rPr>
              <a:t> Xiao,</a:t>
            </a:r>
            <a:r>
              <a:rPr lang="en-US" sz="2700" baseline="30000" dirty="0">
                <a:solidFill>
                  <a:schemeClr val="bg1"/>
                </a:solidFill>
                <a:latin typeface="Arial"/>
                <a:cs typeface="Arial"/>
              </a:rPr>
              <a:t> 2</a:t>
            </a:r>
            <a:r>
              <a:rPr lang="en-US" altLang="zh-CN" sz="2700" dirty="0">
                <a:solidFill>
                  <a:schemeClr val="bg1"/>
                </a:solidFill>
                <a:latin typeface="Arial"/>
                <a:cs typeface="Arial"/>
              </a:rPr>
              <a:t> Yiming Sui,</a:t>
            </a:r>
            <a:r>
              <a:rPr lang="en-US" sz="2700" baseline="30000" dirty="0">
                <a:solidFill>
                  <a:schemeClr val="bg1"/>
                </a:solidFill>
                <a:latin typeface="Arial"/>
                <a:cs typeface="Arial"/>
              </a:rPr>
              <a:t> 3</a:t>
            </a:r>
            <a:r>
              <a:rPr lang="en-US" altLang="zh-CN" sz="27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2700" dirty="0" err="1">
                <a:solidFill>
                  <a:schemeClr val="bg1"/>
                </a:solidFill>
                <a:latin typeface="Arial"/>
                <a:cs typeface="Arial"/>
              </a:rPr>
              <a:t>Luocheng</a:t>
            </a:r>
            <a:r>
              <a:rPr lang="en-US" altLang="zh-CN" sz="2700" dirty="0">
                <a:solidFill>
                  <a:schemeClr val="bg1"/>
                </a:solidFill>
                <a:latin typeface="Arial"/>
                <a:cs typeface="Arial"/>
              </a:rPr>
              <a:t> Huang, </a:t>
            </a:r>
            <a:r>
              <a:rPr lang="en-US" altLang="zh-CN" sz="2700" baseline="30000" dirty="0">
                <a:solidFill>
                  <a:schemeClr val="bg1"/>
                </a:solidFill>
                <a:latin typeface="Arial"/>
                <a:cs typeface="Arial"/>
              </a:rPr>
              <a:t>3</a:t>
            </a:r>
            <a:endParaRPr lang="en-US" sz="2700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n-US" sz="6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800" baseline="30000" dirty="0">
                <a:solidFill>
                  <a:schemeClr val="bg1"/>
                </a:solidFill>
                <a:latin typeface="Arial"/>
                <a:cs typeface="Arial"/>
              </a:rPr>
              <a:t>1,</a:t>
            </a:r>
            <a:r>
              <a:rPr lang="en-US" sz="800" dirty="0">
                <a:solidFill>
                  <a:schemeClr val="bg1"/>
                </a:solidFill>
                <a:latin typeface="Arial"/>
                <a:cs typeface="Arial"/>
              </a:rPr>
              <a:t>*</a:t>
            </a:r>
            <a:endParaRPr lang="en-US" sz="600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n-US" sz="2700" i="1" baseline="30000" dirty="0">
                <a:solidFill>
                  <a:schemeClr val="bg1"/>
                </a:solidFill>
                <a:latin typeface="Arial"/>
                <a:cs typeface="Arial"/>
              </a:rPr>
              <a:t>1</a:t>
            </a:r>
            <a:r>
              <a:rPr lang="en-US" sz="2700" i="1" dirty="0">
                <a:solidFill>
                  <a:schemeClr val="bg1"/>
                </a:solidFill>
                <a:latin typeface="Arial"/>
                <a:cs typeface="Arial"/>
              </a:rPr>
              <a:t> Pacific Northwest National Lab, PCSD  | </a:t>
            </a:r>
            <a:r>
              <a:rPr lang="en-US" sz="2700" i="1" baseline="30000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  <a:r>
              <a:rPr lang="en-US" sz="2700" i="1" dirty="0">
                <a:solidFill>
                  <a:schemeClr val="bg1"/>
                </a:solidFill>
                <a:latin typeface="Arial"/>
                <a:cs typeface="Arial"/>
              </a:rPr>
              <a:t> University of Washington, Chemical Engineering | </a:t>
            </a:r>
            <a:r>
              <a:rPr lang="en-US" sz="2700" i="1" baseline="30000" dirty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2700" i="1" dirty="0">
                <a:solidFill>
                  <a:schemeClr val="bg1"/>
                </a:solidFill>
                <a:latin typeface="Arial"/>
                <a:cs typeface="Arial"/>
              </a:rPr>
              <a:t> University of Washington, Material Science and Engineering 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2057400" y="13944600"/>
            <a:ext cx="4572000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600" baseline="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File Name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 //</a:t>
            </a:r>
            <a:r>
              <a:rPr lang="en-US" sz="600" baseline="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 File Date 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//  PNNL-SA-#####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492" y="4836028"/>
            <a:ext cx="9937652" cy="4085110"/>
          </a:xfrm>
          <a:prstGeom prst="rect">
            <a:avLst/>
          </a:prstGeom>
          <a:noFill/>
        </p:spPr>
        <p:txBody>
          <a:bodyPr wrap="square" lIns="83203" tIns="41601" rIns="83203" bIns="41601" rtlCol="0">
            <a:spAutoFit/>
          </a:bodyPr>
          <a:lstStyle/>
          <a:p>
            <a:pPr defTabSz="551452">
              <a:tabLst>
                <a:tab pos="501447" algn="l"/>
              </a:tabLst>
            </a:pPr>
            <a:r>
              <a:rPr lang="en-US" sz="2400" b="1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2400" b="1" u="sng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What is Deep Learning?</a:t>
            </a:r>
          </a:p>
          <a:p>
            <a:pPr marL="585062" indent="-585062">
              <a:buFont typeface="Tahoma" pitchFamily="34" charset="0"/>
              <a:buChar char="●"/>
            </a:pPr>
            <a:r>
              <a:rPr lang="en-US" sz="2000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Deep Learning = Deep Neural Networks</a:t>
            </a:r>
          </a:p>
          <a:p>
            <a:pPr marL="585062" indent="-585062">
              <a:buFont typeface="Tahoma" pitchFamily="34" charset="0"/>
              <a:buChar char="●"/>
            </a:pPr>
            <a:endParaRPr lang="en-US" sz="2000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85062" indent="-585062">
              <a:buFont typeface="Tahoma" pitchFamily="34" charset="0"/>
              <a:buChar char="●"/>
            </a:pPr>
            <a:endParaRPr lang="en-US" sz="2000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85062" indent="-585062">
              <a:buFont typeface="Tahoma" pitchFamily="34" charset="0"/>
              <a:buChar char="●"/>
            </a:pPr>
            <a:endParaRPr lang="en-US" sz="2000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85062" indent="-585062">
              <a:buFont typeface="Tahoma" pitchFamily="34" charset="0"/>
              <a:buChar char="●"/>
            </a:pPr>
            <a:endParaRPr lang="en-US" sz="2000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US" sz="2000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defTabSz="551452">
              <a:tabLst>
                <a:tab pos="501447" algn="l"/>
              </a:tabLst>
            </a:pPr>
            <a:r>
              <a:rPr lang="en-US" sz="2400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2400" b="1" u="sng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Why Deep Learning?</a:t>
            </a:r>
            <a:endParaRPr lang="en-US" sz="2800" b="1" u="sng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85062" indent="-585062">
              <a:buFont typeface="Tahoma" pitchFamily="34" charset="0"/>
              <a:buChar char="●"/>
            </a:pP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The key is </a:t>
            </a:r>
            <a:r>
              <a:rPr lang="en-US" sz="20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Representation Learning 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= Automated Feature Engineering</a:t>
            </a:r>
          </a:p>
          <a:p>
            <a:pPr marL="585062" indent="-585062">
              <a:buFont typeface="Tahoma" pitchFamily="34" charset="0"/>
              <a:buChar char="●"/>
            </a:pPr>
            <a:r>
              <a:rPr lang="en-US" sz="2000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Minimal (close to zero) domain expert knowledge required</a:t>
            </a:r>
          </a:p>
          <a:p>
            <a:pPr marL="585062" indent="-585062">
              <a:buFont typeface="Tahoma" pitchFamily="34" charset="0"/>
              <a:buChar char="●"/>
            </a:pPr>
            <a:r>
              <a:rPr lang="en-US" sz="2000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“Training” paradigm vs “Programming” paradigm</a:t>
            </a:r>
          </a:p>
          <a:p>
            <a:pPr defTabSz="551452">
              <a:tabLst>
                <a:tab pos="497279" algn="l"/>
              </a:tabLst>
            </a:pPr>
            <a:endParaRPr lang="en-US" sz="2400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6346" y="2989758"/>
            <a:ext cx="9852113" cy="7195507"/>
          </a:xfrm>
          <a:prstGeom prst="rect">
            <a:avLst/>
          </a:prstGeom>
          <a:noFill/>
          <a:ln w="76200">
            <a:solidFill>
              <a:srgbClr val="E66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203" tIns="41601" rIns="83203" bIns="41601" rtlCol="0" anchor="ctr"/>
          <a:lstStyle/>
          <a:p>
            <a:pPr algn="ctr"/>
            <a:endParaRPr lang="en-US" sz="8348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96238">
            <a:off x="741894" y="3895366"/>
            <a:ext cx="1805459" cy="9027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91782">
            <a:off x="6123251" y="3261441"/>
            <a:ext cx="2269660" cy="10390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520" y="3781816"/>
            <a:ext cx="1938358" cy="1050439"/>
          </a:xfrm>
          <a:prstGeom prst="rect">
            <a:avLst/>
          </a:prstGeom>
        </p:spPr>
      </p:pic>
      <p:grpSp>
        <p:nvGrpSpPr>
          <p:cNvPr id="181" name="Group 180"/>
          <p:cNvGrpSpPr/>
          <p:nvPr/>
        </p:nvGrpSpPr>
        <p:grpSpPr>
          <a:xfrm>
            <a:off x="1853049" y="4893285"/>
            <a:ext cx="7773535" cy="2228811"/>
            <a:chOff x="2273750" y="4908458"/>
            <a:chExt cx="7773535" cy="2228811"/>
          </a:xfrm>
        </p:grpSpPr>
        <p:grpSp>
          <p:nvGrpSpPr>
            <p:cNvPr id="137" name="Group 136"/>
            <p:cNvGrpSpPr/>
            <p:nvPr/>
          </p:nvGrpSpPr>
          <p:grpSpPr>
            <a:xfrm>
              <a:off x="4972414" y="4908458"/>
              <a:ext cx="5074871" cy="1925301"/>
              <a:chOff x="5076105" y="6123652"/>
              <a:chExt cx="5074871" cy="1925301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6307899" y="6516625"/>
                <a:ext cx="2452117" cy="1532328"/>
                <a:chOff x="3818969" y="2079811"/>
                <a:chExt cx="11161050" cy="6974540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3818969" y="2079811"/>
                  <a:ext cx="6033243" cy="6974540"/>
                  <a:chOff x="3818969" y="2079811"/>
                  <a:chExt cx="6033243" cy="6974540"/>
                </a:xfrm>
              </p:grpSpPr>
              <p:sp>
                <p:nvSpPr>
                  <p:cNvPr id="73" name="Oval 72"/>
                  <p:cNvSpPr/>
                  <p:nvPr/>
                </p:nvSpPr>
                <p:spPr>
                  <a:xfrm>
                    <a:off x="6884895" y="2850776"/>
                    <a:ext cx="914400" cy="9144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4" name="Oval 73"/>
                  <p:cNvSpPr/>
                  <p:nvPr/>
                </p:nvSpPr>
                <p:spPr>
                  <a:xfrm>
                    <a:off x="6875931" y="7449671"/>
                    <a:ext cx="914400" cy="9144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Oval 74"/>
                  <p:cNvSpPr/>
                  <p:nvPr/>
                </p:nvSpPr>
                <p:spPr>
                  <a:xfrm>
                    <a:off x="6884895" y="4383741"/>
                    <a:ext cx="914400" cy="9144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" name="Oval 75"/>
                  <p:cNvSpPr/>
                  <p:nvPr/>
                </p:nvSpPr>
                <p:spPr>
                  <a:xfrm>
                    <a:off x="6884895" y="5916706"/>
                    <a:ext cx="914400" cy="9144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Oval 76"/>
                  <p:cNvSpPr/>
                  <p:nvPr/>
                </p:nvSpPr>
                <p:spPr>
                  <a:xfrm>
                    <a:off x="8937812" y="3594846"/>
                    <a:ext cx="914400" cy="9144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" name="Oval 77"/>
                  <p:cNvSpPr/>
                  <p:nvPr/>
                </p:nvSpPr>
                <p:spPr>
                  <a:xfrm>
                    <a:off x="8937812" y="2079811"/>
                    <a:ext cx="914400" cy="9144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" name="Oval 78"/>
                  <p:cNvSpPr/>
                  <p:nvPr/>
                </p:nvSpPr>
                <p:spPr>
                  <a:xfrm>
                    <a:off x="8937812" y="5109881"/>
                    <a:ext cx="914400" cy="9144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" name="Oval 79"/>
                  <p:cNvSpPr/>
                  <p:nvPr/>
                </p:nvSpPr>
                <p:spPr>
                  <a:xfrm>
                    <a:off x="8937812" y="6624916"/>
                    <a:ext cx="914400" cy="9144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1" name="Oval 80"/>
                  <p:cNvSpPr/>
                  <p:nvPr/>
                </p:nvSpPr>
                <p:spPr>
                  <a:xfrm>
                    <a:off x="8937812" y="8139951"/>
                    <a:ext cx="914400" cy="9144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Oval 81"/>
                  <p:cNvSpPr/>
                  <p:nvPr/>
                </p:nvSpPr>
                <p:spPr>
                  <a:xfrm>
                    <a:off x="4957486" y="5109881"/>
                    <a:ext cx="914400" cy="9144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>
                  <a:xfrm>
                    <a:off x="4957486" y="3594846"/>
                    <a:ext cx="914400" cy="9144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4" name="Oval 83"/>
                  <p:cNvSpPr/>
                  <p:nvPr/>
                </p:nvSpPr>
                <p:spPr>
                  <a:xfrm>
                    <a:off x="4957486" y="6624916"/>
                    <a:ext cx="914400" cy="9144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85" name="Straight Connector 84"/>
                  <p:cNvCxnSpPr>
                    <a:stCxn id="73" idx="6"/>
                    <a:endCxn id="78" idx="2"/>
                  </p:cNvCxnSpPr>
                  <p:nvPr/>
                </p:nvCxnSpPr>
                <p:spPr>
                  <a:xfrm flipV="1">
                    <a:off x="7799295" y="2537011"/>
                    <a:ext cx="1138517" cy="77096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>
                    <a:stCxn id="73" idx="6"/>
                    <a:endCxn id="77" idx="2"/>
                  </p:cNvCxnSpPr>
                  <p:nvPr/>
                </p:nvCxnSpPr>
                <p:spPr>
                  <a:xfrm>
                    <a:off x="7799295" y="3307976"/>
                    <a:ext cx="1138517" cy="74407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>
                    <a:stCxn id="73" idx="6"/>
                  </p:cNvCxnSpPr>
                  <p:nvPr/>
                </p:nvCxnSpPr>
                <p:spPr>
                  <a:xfrm>
                    <a:off x="7799295" y="3307976"/>
                    <a:ext cx="1138517" cy="214256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>
                    <a:stCxn id="73" idx="6"/>
                    <a:endCxn id="80" idx="2"/>
                  </p:cNvCxnSpPr>
                  <p:nvPr/>
                </p:nvCxnSpPr>
                <p:spPr>
                  <a:xfrm>
                    <a:off x="7799295" y="3307976"/>
                    <a:ext cx="1138517" cy="377414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/>
                  <p:cNvCxnSpPr>
                    <a:stCxn id="73" idx="6"/>
                    <a:endCxn id="81" idx="2"/>
                  </p:cNvCxnSpPr>
                  <p:nvPr/>
                </p:nvCxnSpPr>
                <p:spPr>
                  <a:xfrm>
                    <a:off x="7799295" y="3307976"/>
                    <a:ext cx="1138517" cy="528917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>
                    <a:stCxn id="75" idx="6"/>
                    <a:endCxn id="77" idx="2"/>
                  </p:cNvCxnSpPr>
                  <p:nvPr/>
                </p:nvCxnSpPr>
                <p:spPr>
                  <a:xfrm flipV="1">
                    <a:off x="7799295" y="4052046"/>
                    <a:ext cx="1138517" cy="78889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/>
                  <p:cNvCxnSpPr>
                    <a:stCxn id="75" idx="6"/>
                    <a:endCxn id="78" idx="2"/>
                  </p:cNvCxnSpPr>
                  <p:nvPr/>
                </p:nvCxnSpPr>
                <p:spPr>
                  <a:xfrm flipV="1">
                    <a:off x="7799295" y="2537011"/>
                    <a:ext cx="1138517" cy="230393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>
                    <a:stCxn id="75" idx="6"/>
                    <a:endCxn id="79" idx="2"/>
                  </p:cNvCxnSpPr>
                  <p:nvPr/>
                </p:nvCxnSpPr>
                <p:spPr>
                  <a:xfrm>
                    <a:off x="7799295" y="4840941"/>
                    <a:ext cx="1138517" cy="72614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/>
                  <p:cNvCxnSpPr>
                    <a:stCxn id="75" idx="6"/>
                    <a:endCxn id="80" idx="2"/>
                  </p:cNvCxnSpPr>
                  <p:nvPr/>
                </p:nvCxnSpPr>
                <p:spPr>
                  <a:xfrm>
                    <a:off x="7799295" y="4840941"/>
                    <a:ext cx="1138517" cy="224117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>
                    <a:stCxn id="75" idx="6"/>
                  </p:cNvCxnSpPr>
                  <p:nvPr/>
                </p:nvCxnSpPr>
                <p:spPr>
                  <a:xfrm>
                    <a:off x="7799295" y="4840941"/>
                    <a:ext cx="1138517" cy="375621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/>
                  <p:cNvCxnSpPr>
                    <a:stCxn id="76" idx="6"/>
                  </p:cNvCxnSpPr>
                  <p:nvPr/>
                </p:nvCxnSpPr>
                <p:spPr>
                  <a:xfrm flipV="1">
                    <a:off x="7799295" y="2581836"/>
                    <a:ext cx="1129553" cy="379207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/>
                  <p:cNvCxnSpPr>
                    <a:stCxn id="76" idx="6"/>
                    <a:endCxn id="77" idx="2"/>
                  </p:cNvCxnSpPr>
                  <p:nvPr/>
                </p:nvCxnSpPr>
                <p:spPr>
                  <a:xfrm flipV="1">
                    <a:off x="7799295" y="4052046"/>
                    <a:ext cx="1138517" cy="232186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/>
                  <p:cNvCxnSpPr>
                    <a:stCxn id="76" idx="6"/>
                    <a:endCxn id="79" idx="2"/>
                  </p:cNvCxnSpPr>
                  <p:nvPr/>
                </p:nvCxnSpPr>
                <p:spPr>
                  <a:xfrm flipV="1">
                    <a:off x="7799295" y="5567081"/>
                    <a:ext cx="1138517" cy="80682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/>
                  <p:cNvCxnSpPr>
                    <a:stCxn id="76" idx="6"/>
                    <a:endCxn id="80" idx="2"/>
                  </p:cNvCxnSpPr>
                  <p:nvPr/>
                </p:nvCxnSpPr>
                <p:spPr>
                  <a:xfrm>
                    <a:off x="7799295" y="6373906"/>
                    <a:ext cx="1138517" cy="70821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/>
                  <p:cNvCxnSpPr>
                    <a:stCxn id="76" idx="6"/>
                    <a:endCxn id="81" idx="2"/>
                  </p:cNvCxnSpPr>
                  <p:nvPr/>
                </p:nvCxnSpPr>
                <p:spPr>
                  <a:xfrm>
                    <a:off x="7799295" y="6373906"/>
                    <a:ext cx="1138517" cy="222324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/>
                  <p:cNvCxnSpPr>
                    <a:stCxn id="74" idx="6"/>
                    <a:endCxn id="81" idx="2"/>
                  </p:cNvCxnSpPr>
                  <p:nvPr/>
                </p:nvCxnSpPr>
                <p:spPr>
                  <a:xfrm>
                    <a:off x="7790331" y="7906871"/>
                    <a:ext cx="1147481" cy="69028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>
                    <a:stCxn id="74" idx="6"/>
                    <a:endCxn id="80" idx="2"/>
                  </p:cNvCxnSpPr>
                  <p:nvPr/>
                </p:nvCxnSpPr>
                <p:spPr>
                  <a:xfrm flipV="1">
                    <a:off x="7790331" y="7082116"/>
                    <a:ext cx="1147481" cy="82475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/>
                  <p:cNvCxnSpPr>
                    <a:stCxn id="74" idx="6"/>
                    <a:endCxn id="79" idx="2"/>
                  </p:cNvCxnSpPr>
                  <p:nvPr/>
                </p:nvCxnSpPr>
                <p:spPr>
                  <a:xfrm flipV="1">
                    <a:off x="7790331" y="5567081"/>
                    <a:ext cx="1147481" cy="233979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/>
                  <p:cNvCxnSpPr>
                    <a:stCxn id="74" idx="6"/>
                    <a:endCxn id="77" idx="2"/>
                  </p:cNvCxnSpPr>
                  <p:nvPr/>
                </p:nvCxnSpPr>
                <p:spPr>
                  <a:xfrm flipV="1">
                    <a:off x="7790331" y="4052046"/>
                    <a:ext cx="1147481" cy="385482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/>
                  <p:cNvCxnSpPr>
                    <a:stCxn id="74" idx="6"/>
                    <a:endCxn id="78" idx="2"/>
                  </p:cNvCxnSpPr>
                  <p:nvPr/>
                </p:nvCxnSpPr>
                <p:spPr>
                  <a:xfrm flipV="1">
                    <a:off x="7790331" y="2537011"/>
                    <a:ext cx="1147481" cy="536986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/>
                  <p:cNvCxnSpPr>
                    <a:stCxn id="83" idx="6"/>
                    <a:endCxn id="73" idx="2"/>
                  </p:cNvCxnSpPr>
                  <p:nvPr/>
                </p:nvCxnSpPr>
                <p:spPr>
                  <a:xfrm flipV="1">
                    <a:off x="5871886" y="3307976"/>
                    <a:ext cx="1013009" cy="74407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/>
                  <p:cNvCxnSpPr>
                    <a:stCxn id="83" idx="6"/>
                    <a:endCxn id="75" idx="2"/>
                  </p:cNvCxnSpPr>
                  <p:nvPr/>
                </p:nvCxnSpPr>
                <p:spPr>
                  <a:xfrm>
                    <a:off x="5871886" y="4052046"/>
                    <a:ext cx="1013009" cy="78889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/>
                  <p:cNvCxnSpPr>
                    <a:stCxn id="82" idx="6"/>
                    <a:endCxn id="73" idx="2"/>
                  </p:cNvCxnSpPr>
                  <p:nvPr/>
                </p:nvCxnSpPr>
                <p:spPr>
                  <a:xfrm flipV="1">
                    <a:off x="5871886" y="3307976"/>
                    <a:ext cx="1013009" cy="225910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/>
                  <p:cNvCxnSpPr>
                    <a:stCxn id="83" idx="6"/>
                    <a:endCxn id="74" idx="2"/>
                  </p:cNvCxnSpPr>
                  <p:nvPr/>
                </p:nvCxnSpPr>
                <p:spPr>
                  <a:xfrm>
                    <a:off x="5871886" y="4052046"/>
                    <a:ext cx="1004045" cy="385482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/>
                  <p:cNvCxnSpPr>
                    <a:stCxn id="82" idx="6"/>
                    <a:endCxn id="75" idx="2"/>
                  </p:cNvCxnSpPr>
                  <p:nvPr/>
                </p:nvCxnSpPr>
                <p:spPr>
                  <a:xfrm flipV="1">
                    <a:off x="5871886" y="4840941"/>
                    <a:ext cx="1013009" cy="72614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/>
                  <p:cNvCxnSpPr>
                    <a:stCxn id="82" idx="6"/>
                    <a:endCxn id="76" idx="2"/>
                  </p:cNvCxnSpPr>
                  <p:nvPr/>
                </p:nvCxnSpPr>
                <p:spPr>
                  <a:xfrm>
                    <a:off x="5871886" y="5567081"/>
                    <a:ext cx="1013009" cy="80682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/>
                  <p:cNvCxnSpPr>
                    <a:stCxn id="83" idx="6"/>
                    <a:endCxn id="76" idx="2"/>
                  </p:cNvCxnSpPr>
                  <p:nvPr/>
                </p:nvCxnSpPr>
                <p:spPr>
                  <a:xfrm>
                    <a:off x="5871886" y="4052046"/>
                    <a:ext cx="1013009" cy="232186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/>
                  <p:cNvCxnSpPr>
                    <a:stCxn id="82" idx="6"/>
                    <a:endCxn id="74" idx="2"/>
                  </p:cNvCxnSpPr>
                  <p:nvPr/>
                </p:nvCxnSpPr>
                <p:spPr>
                  <a:xfrm>
                    <a:off x="5871886" y="5567081"/>
                    <a:ext cx="1004045" cy="233979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/>
                  <p:cNvCxnSpPr>
                    <a:stCxn id="84" idx="6"/>
                    <a:endCxn id="73" idx="2"/>
                  </p:cNvCxnSpPr>
                  <p:nvPr/>
                </p:nvCxnSpPr>
                <p:spPr>
                  <a:xfrm flipV="1">
                    <a:off x="5871886" y="3307976"/>
                    <a:ext cx="1013009" cy="377414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/>
                  <p:cNvCxnSpPr>
                    <a:stCxn id="84" idx="6"/>
                    <a:endCxn id="75" idx="2"/>
                  </p:cNvCxnSpPr>
                  <p:nvPr/>
                </p:nvCxnSpPr>
                <p:spPr>
                  <a:xfrm flipV="1">
                    <a:off x="5871886" y="4840941"/>
                    <a:ext cx="1013009" cy="224117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/>
                  <p:cNvCxnSpPr>
                    <a:stCxn id="84" idx="6"/>
                    <a:endCxn id="76" idx="2"/>
                  </p:cNvCxnSpPr>
                  <p:nvPr/>
                </p:nvCxnSpPr>
                <p:spPr>
                  <a:xfrm flipV="1">
                    <a:off x="5871886" y="6373906"/>
                    <a:ext cx="1013009" cy="70821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/>
                  <p:cNvCxnSpPr>
                    <a:stCxn id="84" idx="6"/>
                    <a:endCxn id="74" idx="2"/>
                  </p:cNvCxnSpPr>
                  <p:nvPr/>
                </p:nvCxnSpPr>
                <p:spPr>
                  <a:xfrm>
                    <a:off x="5871886" y="7082116"/>
                    <a:ext cx="1004045" cy="82475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/>
                  <p:cNvCxnSpPr>
                    <a:endCxn id="84" idx="2"/>
                  </p:cNvCxnSpPr>
                  <p:nvPr/>
                </p:nvCxnSpPr>
                <p:spPr>
                  <a:xfrm>
                    <a:off x="3818969" y="7082116"/>
                    <a:ext cx="1138517" cy="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/>
                  <p:cNvCxnSpPr/>
                  <p:nvPr/>
                </p:nvCxnSpPr>
                <p:spPr>
                  <a:xfrm>
                    <a:off x="3818969" y="5567081"/>
                    <a:ext cx="1138517" cy="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/>
                  <p:cNvCxnSpPr/>
                  <p:nvPr/>
                </p:nvCxnSpPr>
                <p:spPr>
                  <a:xfrm>
                    <a:off x="3818969" y="4034115"/>
                    <a:ext cx="1138517" cy="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" name="Group 24"/>
                <p:cNvGrpSpPr/>
                <p:nvPr/>
              </p:nvGrpSpPr>
              <p:grpSpPr>
                <a:xfrm flipH="1">
                  <a:off x="8946776" y="2079811"/>
                  <a:ext cx="6033243" cy="6974540"/>
                  <a:chOff x="11053486" y="1909481"/>
                  <a:chExt cx="6033243" cy="6974540"/>
                </a:xfrm>
              </p:grpSpPr>
              <p:sp>
                <p:nvSpPr>
                  <p:cNvPr id="26" name="Oval 25"/>
                  <p:cNvSpPr/>
                  <p:nvPr/>
                </p:nvSpPr>
                <p:spPr>
                  <a:xfrm>
                    <a:off x="14119412" y="2680446"/>
                    <a:ext cx="914400" cy="9144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4110448" y="7279341"/>
                    <a:ext cx="914400" cy="9144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14119412" y="4213411"/>
                    <a:ext cx="914400" cy="9144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14119412" y="5746376"/>
                    <a:ext cx="914400" cy="9144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>
                    <a:off x="16172329" y="3424516"/>
                    <a:ext cx="914400" cy="9144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" name="Oval 30"/>
                  <p:cNvSpPr/>
                  <p:nvPr/>
                </p:nvSpPr>
                <p:spPr>
                  <a:xfrm>
                    <a:off x="16172329" y="1909481"/>
                    <a:ext cx="914400" cy="9144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Oval 31"/>
                  <p:cNvSpPr/>
                  <p:nvPr/>
                </p:nvSpPr>
                <p:spPr>
                  <a:xfrm>
                    <a:off x="16172329" y="4939551"/>
                    <a:ext cx="914400" cy="9144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Oval 32"/>
                  <p:cNvSpPr/>
                  <p:nvPr/>
                </p:nvSpPr>
                <p:spPr>
                  <a:xfrm>
                    <a:off x="16172329" y="6454586"/>
                    <a:ext cx="914400" cy="9144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" name="Oval 33"/>
                  <p:cNvSpPr/>
                  <p:nvPr/>
                </p:nvSpPr>
                <p:spPr>
                  <a:xfrm>
                    <a:off x="16172329" y="7969621"/>
                    <a:ext cx="914400" cy="9144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" name="Oval 34"/>
                  <p:cNvSpPr/>
                  <p:nvPr/>
                </p:nvSpPr>
                <p:spPr>
                  <a:xfrm>
                    <a:off x="12192003" y="4939551"/>
                    <a:ext cx="914400" cy="9144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" name="Oval 35"/>
                  <p:cNvSpPr/>
                  <p:nvPr/>
                </p:nvSpPr>
                <p:spPr>
                  <a:xfrm>
                    <a:off x="12192003" y="3424516"/>
                    <a:ext cx="914400" cy="9144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" name="Oval 36"/>
                  <p:cNvSpPr/>
                  <p:nvPr/>
                </p:nvSpPr>
                <p:spPr>
                  <a:xfrm>
                    <a:off x="12192003" y="6454586"/>
                    <a:ext cx="914400" cy="9144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8" name="Straight Connector 37"/>
                  <p:cNvCxnSpPr>
                    <a:stCxn id="26" idx="6"/>
                    <a:endCxn id="31" idx="2"/>
                  </p:cNvCxnSpPr>
                  <p:nvPr/>
                </p:nvCxnSpPr>
                <p:spPr>
                  <a:xfrm flipV="1">
                    <a:off x="15033812" y="2366681"/>
                    <a:ext cx="1138517" cy="77096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/>
                  <p:cNvCxnSpPr>
                    <a:stCxn id="26" idx="6"/>
                    <a:endCxn id="30" idx="2"/>
                  </p:cNvCxnSpPr>
                  <p:nvPr/>
                </p:nvCxnSpPr>
                <p:spPr>
                  <a:xfrm>
                    <a:off x="15033812" y="3137646"/>
                    <a:ext cx="1138517" cy="74407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/>
                  <p:cNvCxnSpPr>
                    <a:stCxn id="26" idx="6"/>
                  </p:cNvCxnSpPr>
                  <p:nvPr/>
                </p:nvCxnSpPr>
                <p:spPr>
                  <a:xfrm>
                    <a:off x="15033812" y="3137646"/>
                    <a:ext cx="1138517" cy="214256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/>
                  <p:cNvCxnSpPr>
                    <a:stCxn id="26" idx="6"/>
                    <a:endCxn id="33" idx="2"/>
                  </p:cNvCxnSpPr>
                  <p:nvPr/>
                </p:nvCxnSpPr>
                <p:spPr>
                  <a:xfrm>
                    <a:off x="15033812" y="3137646"/>
                    <a:ext cx="1138517" cy="377414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/>
                  <p:cNvCxnSpPr>
                    <a:stCxn id="26" idx="6"/>
                    <a:endCxn id="34" idx="2"/>
                  </p:cNvCxnSpPr>
                  <p:nvPr/>
                </p:nvCxnSpPr>
                <p:spPr>
                  <a:xfrm>
                    <a:off x="15033812" y="3137646"/>
                    <a:ext cx="1138517" cy="528917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/>
                  <p:cNvCxnSpPr>
                    <a:stCxn id="28" idx="6"/>
                    <a:endCxn id="30" idx="2"/>
                  </p:cNvCxnSpPr>
                  <p:nvPr/>
                </p:nvCxnSpPr>
                <p:spPr>
                  <a:xfrm flipV="1">
                    <a:off x="15033812" y="3881716"/>
                    <a:ext cx="1138517" cy="78889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/>
                  <p:cNvCxnSpPr>
                    <a:stCxn id="28" idx="6"/>
                    <a:endCxn id="31" idx="2"/>
                  </p:cNvCxnSpPr>
                  <p:nvPr/>
                </p:nvCxnSpPr>
                <p:spPr>
                  <a:xfrm flipV="1">
                    <a:off x="15033812" y="2366681"/>
                    <a:ext cx="1138517" cy="230393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/>
                  <p:cNvCxnSpPr>
                    <a:stCxn id="28" idx="6"/>
                    <a:endCxn id="32" idx="2"/>
                  </p:cNvCxnSpPr>
                  <p:nvPr/>
                </p:nvCxnSpPr>
                <p:spPr>
                  <a:xfrm>
                    <a:off x="15033812" y="4670611"/>
                    <a:ext cx="1138517" cy="72614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>
                    <a:stCxn id="28" idx="6"/>
                    <a:endCxn id="33" idx="2"/>
                  </p:cNvCxnSpPr>
                  <p:nvPr/>
                </p:nvCxnSpPr>
                <p:spPr>
                  <a:xfrm>
                    <a:off x="15033812" y="4670611"/>
                    <a:ext cx="1138517" cy="224117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>
                    <a:stCxn id="28" idx="6"/>
                  </p:cNvCxnSpPr>
                  <p:nvPr/>
                </p:nvCxnSpPr>
                <p:spPr>
                  <a:xfrm>
                    <a:off x="15033812" y="4670611"/>
                    <a:ext cx="1138517" cy="375621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>
                    <a:stCxn id="29" idx="6"/>
                  </p:cNvCxnSpPr>
                  <p:nvPr/>
                </p:nvCxnSpPr>
                <p:spPr>
                  <a:xfrm flipV="1">
                    <a:off x="15033812" y="2411506"/>
                    <a:ext cx="1129553" cy="379207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/>
                  <p:cNvCxnSpPr>
                    <a:stCxn id="29" idx="6"/>
                    <a:endCxn id="30" idx="2"/>
                  </p:cNvCxnSpPr>
                  <p:nvPr/>
                </p:nvCxnSpPr>
                <p:spPr>
                  <a:xfrm flipV="1">
                    <a:off x="15033812" y="3881716"/>
                    <a:ext cx="1138517" cy="232186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/>
                  <p:cNvCxnSpPr>
                    <a:stCxn id="29" idx="6"/>
                    <a:endCxn id="32" idx="2"/>
                  </p:cNvCxnSpPr>
                  <p:nvPr/>
                </p:nvCxnSpPr>
                <p:spPr>
                  <a:xfrm flipV="1">
                    <a:off x="15033812" y="5396751"/>
                    <a:ext cx="1138517" cy="80682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/>
                  <p:cNvCxnSpPr>
                    <a:stCxn id="29" idx="6"/>
                    <a:endCxn id="33" idx="2"/>
                  </p:cNvCxnSpPr>
                  <p:nvPr/>
                </p:nvCxnSpPr>
                <p:spPr>
                  <a:xfrm>
                    <a:off x="15033812" y="6203576"/>
                    <a:ext cx="1138517" cy="70821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>
                    <a:stCxn id="29" idx="6"/>
                    <a:endCxn id="34" idx="2"/>
                  </p:cNvCxnSpPr>
                  <p:nvPr/>
                </p:nvCxnSpPr>
                <p:spPr>
                  <a:xfrm>
                    <a:off x="15033812" y="6203576"/>
                    <a:ext cx="1138517" cy="222324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/>
                  <p:cNvCxnSpPr>
                    <a:stCxn id="27" idx="6"/>
                    <a:endCxn id="34" idx="2"/>
                  </p:cNvCxnSpPr>
                  <p:nvPr/>
                </p:nvCxnSpPr>
                <p:spPr>
                  <a:xfrm>
                    <a:off x="15024848" y="7736541"/>
                    <a:ext cx="1147481" cy="69028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/>
                  <p:cNvCxnSpPr>
                    <a:stCxn id="27" idx="6"/>
                    <a:endCxn id="33" idx="2"/>
                  </p:cNvCxnSpPr>
                  <p:nvPr/>
                </p:nvCxnSpPr>
                <p:spPr>
                  <a:xfrm flipV="1">
                    <a:off x="15024848" y="6911786"/>
                    <a:ext cx="1147481" cy="82475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/>
                  <p:cNvCxnSpPr>
                    <a:stCxn id="27" idx="6"/>
                    <a:endCxn id="32" idx="2"/>
                  </p:cNvCxnSpPr>
                  <p:nvPr/>
                </p:nvCxnSpPr>
                <p:spPr>
                  <a:xfrm flipV="1">
                    <a:off x="15024848" y="5396751"/>
                    <a:ext cx="1147481" cy="233979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/>
                  <p:cNvCxnSpPr>
                    <a:stCxn id="27" idx="6"/>
                    <a:endCxn id="30" idx="2"/>
                  </p:cNvCxnSpPr>
                  <p:nvPr/>
                </p:nvCxnSpPr>
                <p:spPr>
                  <a:xfrm flipV="1">
                    <a:off x="15024848" y="3881716"/>
                    <a:ext cx="1147481" cy="385482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/>
                  <p:cNvCxnSpPr>
                    <a:stCxn id="27" idx="6"/>
                    <a:endCxn id="31" idx="2"/>
                  </p:cNvCxnSpPr>
                  <p:nvPr/>
                </p:nvCxnSpPr>
                <p:spPr>
                  <a:xfrm flipV="1">
                    <a:off x="15024848" y="2366681"/>
                    <a:ext cx="1147481" cy="536986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/>
                  <p:cNvCxnSpPr>
                    <a:stCxn id="36" idx="6"/>
                    <a:endCxn id="26" idx="2"/>
                  </p:cNvCxnSpPr>
                  <p:nvPr/>
                </p:nvCxnSpPr>
                <p:spPr>
                  <a:xfrm flipV="1">
                    <a:off x="13106403" y="3137646"/>
                    <a:ext cx="1013009" cy="74407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/>
                  <p:cNvCxnSpPr>
                    <a:stCxn id="36" idx="6"/>
                    <a:endCxn id="28" idx="2"/>
                  </p:cNvCxnSpPr>
                  <p:nvPr/>
                </p:nvCxnSpPr>
                <p:spPr>
                  <a:xfrm>
                    <a:off x="13106403" y="3881716"/>
                    <a:ext cx="1013009" cy="78889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/>
                  <p:cNvCxnSpPr>
                    <a:stCxn id="35" idx="6"/>
                    <a:endCxn id="26" idx="2"/>
                  </p:cNvCxnSpPr>
                  <p:nvPr/>
                </p:nvCxnSpPr>
                <p:spPr>
                  <a:xfrm flipV="1">
                    <a:off x="13106403" y="3137646"/>
                    <a:ext cx="1013009" cy="225910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/>
                  <p:cNvCxnSpPr>
                    <a:stCxn id="36" idx="6"/>
                    <a:endCxn id="27" idx="2"/>
                  </p:cNvCxnSpPr>
                  <p:nvPr/>
                </p:nvCxnSpPr>
                <p:spPr>
                  <a:xfrm>
                    <a:off x="13106403" y="3881716"/>
                    <a:ext cx="1004045" cy="385482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/>
                  <p:cNvCxnSpPr>
                    <a:stCxn id="35" idx="6"/>
                    <a:endCxn id="28" idx="2"/>
                  </p:cNvCxnSpPr>
                  <p:nvPr/>
                </p:nvCxnSpPr>
                <p:spPr>
                  <a:xfrm flipV="1">
                    <a:off x="13106403" y="4670611"/>
                    <a:ext cx="1013009" cy="72614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/>
                  <p:cNvCxnSpPr>
                    <a:stCxn id="35" idx="6"/>
                    <a:endCxn id="29" idx="2"/>
                  </p:cNvCxnSpPr>
                  <p:nvPr/>
                </p:nvCxnSpPr>
                <p:spPr>
                  <a:xfrm>
                    <a:off x="13106403" y="5396751"/>
                    <a:ext cx="1013009" cy="80682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/>
                  <p:cNvCxnSpPr>
                    <a:stCxn id="36" idx="6"/>
                    <a:endCxn id="29" idx="2"/>
                  </p:cNvCxnSpPr>
                  <p:nvPr/>
                </p:nvCxnSpPr>
                <p:spPr>
                  <a:xfrm>
                    <a:off x="13106403" y="3881716"/>
                    <a:ext cx="1013009" cy="232186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>
                    <a:stCxn id="35" idx="6"/>
                    <a:endCxn id="27" idx="2"/>
                  </p:cNvCxnSpPr>
                  <p:nvPr/>
                </p:nvCxnSpPr>
                <p:spPr>
                  <a:xfrm>
                    <a:off x="13106403" y="5396751"/>
                    <a:ext cx="1004045" cy="233979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>
                    <a:stCxn id="37" idx="6"/>
                    <a:endCxn id="26" idx="2"/>
                  </p:cNvCxnSpPr>
                  <p:nvPr/>
                </p:nvCxnSpPr>
                <p:spPr>
                  <a:xfrm flipV="1">
                    <a:off x="13106403" y="3137646"/>
                    <a:ext cx="1013009" cy="377414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>
                    <a:stCxn id="37" idx="6"/>
                    <a:endCxn id="28" idx="2"/>
                  </p:cNvCxnSpPr>
                  <p:nvPr/>
                </p:nvCxnSpPr>
                <p:spPr>
                  <a:xfrm flipV="1">
                    <a:off x="13106403" y="4670611"/>
                    <a:ext cx="1013009" cy="224117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>
                    <a:stCxn id="37" idx="6"/>
                    <a:endCxn id="29" idx="2"/>
                  </p:cNvCxnSpPr>
                  <p:nvPr/>
                </p:nvCxnSpPr>
                <p:spPr>
                  <a:xfrm flipV="1">
                    <a:off x="13106403" y="6203576"/>
                    <a:ext cx="1013009" cy="70821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>
                    <a:stCxn id="37" idx="6"/>
                    <a:endCxn id="27" idx="2"/>
                  </p:cNvCxnSpPr>
                  <p:nvPr/>
                </p:nvCxnSpPr>
                <p:spPr>
                  <a:xfrm>
                    <a:off x="13106403" y="6911786"/>
                    <a:ext cx="1004045" cy="824755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>
                    <a:endCxn id="37" idx="2"/>
                  </p:cNvCxnSpPr>
                  <p:nvPr/>
                </p:nvCxnSpPr>
                <p:spPr>
                  <a:xfrm>
                    <a:off x="11053486" y="6911786"/>
                    <a:ext cx="1138517" cy="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/>
                  <p:cNvCxnSpPr/>
                  <p:nvPr/>
                </p:nvCxnSpPr>
                <p:spPr>
                  <a:xfrm>
                    <a:off x="11053486" y="5396751"/>
                    <a:ext cx="1138517" cy="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11053486" y="3863785"/>
                    <a:ext cx="1138517" cy="0"/>
                  </a:xfrm>
                  <a:prstGeom prst="line">
                    <a:avLst/>
                  </a:prstGeom>
                  <a:ln w="3810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" name="Content Placeholder 13"/>
              <p:cNvSpPr txBox="1">
                <a:spLocks/>
              </p:cNvSpPr>
              <p:nvPr/>
            </p:nvSpPr>
            <p:spPr>
              <a:xfrm>
                <a:off x="5076105" y="7012863"/>
                <a:ext cx="1302061" cy="40626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7"/>
                  </a:buBlip>
                  <a:defRPr sz="20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8"/>
                  </a:buBlip>
                  <a:defRPr sz="18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9"/>
                  </a:buBlip>
                  <a:defRPr sz="16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10"/>
                  </a:buBlip>
                  <a:defRPr sz="14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7"/>
                  </a:buBlip>
                  <a:defRPr sz="14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5pPr>
                <a:lvl6pPr marL="22860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Input</a:t>
                </a:r>
              </a:p>
              <a:p>
                <a:pPr marL="0" indent="0" algn="ctr">
                  <a:buNone/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(Features)</a:t>
                </a:r>
              </a:p>
            </p:txBody>
          </p:sp>
          <p:sp>
            <p:nvSpPr>
              <p:cNvPr id="21" name="Content Placeholder 13"/>
              <p:cNvSpPr txBox="1">
                <a:spLocks/>
              </p:cNvSpPr>
              <p:nvPr/>
            </p:nvSpPr>
            <p:spPr>
              <a:xfrm>
                <a:off x="8848915" y="7009668"/>
                <a:ext cx="1302061" cy="40626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7"/>
                  </a:buBlip>
                  <a:defRPr sz="20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8"/>
                  </a:buBlip>
                  <a:defRPr sz="18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9"/>
                  </a:buBlip>
                  <a:defRPr sz="16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10"/>
                  </a:buBlip>
                  <a:defRPr sz="14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7"/>
                  </a:buBlip>
                  <a:defRPr sz="14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5pPr>
                <a:lvl6pPr marL="22860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Output</a:t>
                </a:r>
              </a:p>
              <a:p>
                <a:pPr marL="0" indent="0" algn="ctr">
                  <a:buNone/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(Prediction)</a:t>
                </a:r>
              </a:p>
            </p:txBody>
          </p:sp>
          <p:sp>
            <p:nvSpPr>
              <p:cNvPr id="22" name="Content Placeholder 13"/>
              <p:cNvSpPr txBox="1">
                <a:spLocks/>
              </p:cNvSpPr>
              <p:nvPr/>
            </p:nvSpPr>
            <p:spPr>
              <a:xfrm>
                <a:off x="6557854" y="6123652"/>
                <a:ext cx="1895364" cy="18466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7"/>
                  </a:buBlip>
                  <a:defRPr sz="20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8"/>
                  </a:buBlip>
                  <a:defRPr sz="18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9"/>
                  </a:buBlip>
                  <a:defRPr sz="16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10"/>
                  </a:buBlip>
                  <a:defRPr sz="14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7"/>
                  </a:buBlip>
                  <a:defRPr sz="14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5pPr>
                <a:lvl6pPr marL="22860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Many Hidden Layers</a:t>
                </a:r>
              </a:p>
            </p:txBody>
          </p:sp>
          <p:sp>
            <p:nvSpPr>
              <p:cNvPr id="23" name="Right Brace 22"/>
              <p:cNvSpPr/>
              <p:nvPr/>
            </p:nvSpPr>
            <p:spPr>
              <a:xfrm rot="16200000">
                <a:off x="7400916" y="5552660"/>
                <a:ext cx="248511" cy="1789955"/>
              </a:xfrm>
              <a:prstGeom prst="rightBrac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2358097" y="5624887"/>
              <a:ext cx="1179755" cy="1236672"/>
              <a:chOff x="1147330" y="6829677"/>
              <a:chExt cx="1759496" cy="1844383"/>
            </a:xfrm>
          </p:grpSpPr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5091" y="7253541"/>
                <a:ext cx="1607126" cy="1071416"/>
              </a:xfrm>
              <a:prstGeom prst="rect">
                <a:avLst/>
              </a:prstGeom>
            </p:spPr>
          </p:pic>
          <p:sp>
            <p:nvSpPr>
              <p:cNvPr id="122" name="Oval 121"/>
              <p:cNvSpPr/>
              <p:nvPr/>
            </p:nvSpPr>
            <p:spPr>
              <a:xfrm>
                <a:off x="1147330" y="6829677"/>
                <a:ext cx="1759496" cy="1844383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123" name="Content Placeholder 13"/>
            <p:cNvSpPr txBox="1">
              <a:spLocks/>
            </p:cNvSpPr>
            <p:nvPr/>
          </p:nvSpPr>
          <p:spPr>
            <a:xfrm>
              <a:off x="2273750" y="6891048"/>
              <a:ext cx="1302063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20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8"/>
                </a:buBlip>
                <a:defRPr sz="18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9"/>
                </a:buBlip>
                <a:defRPr sz="16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10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i="1" dirty="0">
                  <a:solidFill>
                    <a:schemeClr val="tx1"/>
                  </a:solidFill>
                </a:rPr>
                <a:t>Neuron</a:t>
              </a:r>
            </a:p>
          </p:txBody>
        </p:sp>
        <p:sp>
          <p:nvSpPr>
            <p:cNvPr id="124" name="Right Arrow 123"/>
            <p:cNvSpPr/>
            <p:nvPr/>
          </p:nvSpPr>
          <p:spPr>
            <a:xfrm>
              <a:off x="4172179" y="6041341"/>
              <a:ext cx="605377" cy="367898"/>
            </a:xfrm>
            <a:prstGeom prst="rightArrow">
              <a:avLst/>
            </a:prstGeom>
            <a:noFill/>
            <a:ln w="38100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5" name="Content Placeholder 13"/>
            <p:cNvSpPr txBox="1">
              <a:spLocks/>
            </p:cNvSpPr>
            <p:nvPr/>
          </p:nvSpPr>
          <p:spPr>
            <a:xfrm>
              <a:off x="6276393" y="6886107"/>
              <a:ext cx="2294012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20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8"/>
                </a:buBlip>
                <a:defRPr sz="18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9"/>
                </a:buBlip>
                <a:defRPr sz="16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10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i="1" dirty="0">
                  <a:solidFill>
                    <a:schemeClr val="tx1"/>
                  </a:solidFill>
                </a:rPr>
                <a:t>Neural Network</a:t>
              </a:r>
            </a:p>
          </p:txBody>
        </p:sp>
      </p:grpSp>
      <p:pic>
        <p:nvPicPr>
          <p:cNvPr id="127" name="Picture 1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894" y="8386930"/>
            <a:ext cx="2299868" cy="1001816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8028" y="9089593"/>
            <a:ext cx="2451946" cy="101288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95555" y="8414445"/>
            <a:ext cx="2604069" cy="1002843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8775" y="9124004"/>
            <a:ext cx="2531471" cy="1007202"/>
          </a:xfrm>
          <a:prstGeom prst="rect">
            <a:avLst/>
          </a:prstGeom>
        </p:spPr>
      </p:pic>
      <p:sp>
        <p:nvSpPr>
          <p:cNvPr id="131" name="Rectangle 130"/>
          <p:cNvSpPr/>
          <p:nvPr/>
        </p:nvSpPr>
        <p:spPr>
          <a:xfrm>
            <a:off x="324623" y="10223644"/>
            <a:ext cx="101727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5062" indent="-585062">
              <a:buFont typeface="Tahoma" pitchFamily="34" charset="0"/>
              <a:buChar char="●"/>
            </a:pP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Towards a </a:t>
            </a:r>
            <a:r>
              <a:rPr lang="en-US" sz="20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data-driven research paradigm</a:t>
            </a:r>
            <a:r>
              <a:rPr lang="en-US" sz="2000" b="1" dirty="0">
                <a:solidFill>
                  <a:schemeClr val="accent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by leveraging deep learning (representation learning)</a:t>
            </a:r>
          </a:p>
          <a:p>
            <a:pPr marL="585062" indent="-585062">
              <a:buFont typeface="Tahoma" pitchFamily="34" charset="0"/>
              <a:buChar char="●"/>
            </a:pPr>
            <a:r>
              <a:rPr lang="en-US" sz="2000" b="1" i="1" dirty="0">
                <a:solidFill>
                  <a:srgbClr val="3333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Can we develop models when we know minimally about how it works?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85062" indent="-585062">
              <a:buFont typeface="Tahoma" pitchFamily="34" charset="0"/>
              <a:buChar char="●"/>
            </a:pP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Proof of concept in chemistry domain, applied in property prediction</a:t>
            </a:r>
          </a:p>
          <a:p>
            <a:pPr marL="585062" indent="-585062">
              <a:buFont typeface="Tahoma" pitchFamily="34" charset="0"/>
              <a:buChar char="●"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85062" indent="-585062">
              <a:buFont typeface="Tahoma" pitchFamily="34" charset="0"/>
              <a:buChar char="●"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85062" indent="-585062">
              <a:buFont typeface="Tahoma" pitchFamily="34" charset="0"/>
              <a:buChar char="●"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85062" indent="-585062">
              <a:buFont typeface="Tahoma" pitchFamily="34" charset="0"/>
              <a:buChar char="●"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85062" indent="-585062">
              <a:buFont typeface="Tahoma" pitchFamily="34" charset="0"/>
              <a:buChar char="●"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85062" indent="-585062">
              <a:buFont typeface="Tahoma" pitchFamily="34" charset="0"/>
              <a:buChar char="●"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85062" indent="-585062">
              <a:buFont typeface="Tahoma" pitchFamily="34" charset="0"/>
              <a:buChar char="●"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85062" indent="-585062">
              <a:buFont typeface="Tahoma" pitchFamily="34" charset="0"/>
              <a:buChar char="●"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85062" indent="-585062">
              <a:buFont typeface="Tahoma" pitchFamily="34" charset="0"/>
              <a:buChar char="●"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85062" indent="-585062">
              <a:buFont typeface="Tahoma" pitchFamily="34" charset="0"/>
              <a:buChar char="●"/>
            </a:pP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Our bottom-up “know nothing” approach is </a:t>
            </a:r>
            <a:r>
              <a:rPr lang="en-US" sz="20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domain agnostic</a:t>
            </a: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,</a:t>
            </a:r>
            <a:r>
              <a:rPr lang="en-US" sz="2000" dirty="0">
                <a:solidFill>
                  <a:schemeClr val="accent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eminently </a:t>
            </a:r>
            <a:r>
              <a:rPr lang="en-US" sz="2000" b="1" dirty="0">
                <a:solidFill>
                  <a:srgbClr val="3333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transferable to other PNNL research domains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306346" y="10185265"/>
            <a:ext cx="9848513" cy="4778736"/>
          </a:xfrm>
          <a:prstGeom prst="rect">
            <a:avLst/>
          </a:prstGeom>
          <a:noFill/>
          <a:ln w="76200">
            <a:solidFill>
              <a:srgbClr val="E66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203" tIns="41601" rIns="83203" bIns="41601" rtlCol="0" anchor="ctr"/>
          <a:lstStyle/>
          <a:p>
            <a:pPr algn="ctr"/>
            <a:endParaRPr lang="en-US" sz="8348"/>
          </a:p>
        </p:txBody>
      </p:sp>
      <p:sp>
        <p:nvSpPr>
          <p:cNvPr id="135" name="Rectangle 134"/>
          <p:cNvSpPr/>
          <p:nvPr/>
        </p:nvSpPr>
        <p:spPr>
          <a:xfrm>
            <a:off x="2500894" y="15203496"/>
            <a:ext cx="18302741" cy="1178091"/>
          </a:xfrm>
          <a:prstGeom prst="rect">
            <a:avLst/>
          </a:prstGeom>
          <a:solidFill>
            <a:srgbClr val="E66400"/>
          </a:solidFill>
          <a:ln>
            <a:solidFill>
              <a:srgbClr val="E664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1"/>
            <a:endParaRPr lang="en-US" sz="14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lvl="1"/>
            <a:endParaRPr lang="en-US" sz="14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lvl="1"/>
            <a:endParaRPr lang="en-US" sz="14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49337" y="3791636"/>
            <a:ext cx="1855965" cy="104772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31746" y="2989758"/>
            <a:ext cx="4926875" cy="649868"/>
          </a:xfrm>
          <a:prstGeom prst="rect">
            <a:avLst/>
          </a:prstGeom>
          <a:solidFill>
            <a:srgbClr val="E6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203" tIns="41601" rIns="83203" bIns="41601" rtlCol="0" anchor="ctr"/>
          <a:lstStyle/>
          <a:p>
            <a:pPr algn="ctr"/>
            <a:r>
              <a:rPr lang="en-US" sz="3600" b="1" dirty="0">
                <a:ln w="28575">
                  <a:noFill/>
                </a:ln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Deep Learning 101</a:t>
            </a:r>
          </a:p>
        </p:txBody>
      </p:sp>
      <p:grpSp>
        <p:nvGrpSpPr>
          <p:cNvPr id="182" name="Group 181"/>
          <p:cNvGrpSpPr/>
          <p:nvPr/>
        </p:nvGrpSpPr>
        <p:grpSpPr>
          <a:xfrm>
            <a:off x="1288914" y="11526772"/>
            <a:ext cx="8350737" cy="2754765"/>
            <a:chOff x="12522739" y="10004619"/>
            <a:chExt cx="8350737" cy="2754765"/>
          </a:xfrm>
        </p:grpSpPr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08874" y="11688503"/>
              <a:ext cx="1401880" cy="1070881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04923" y="11532485"/>
              <a:ext cx="1526540" cy="1015149"/>
            </a:xfrm>
            <a:prstGeom prst="rect">
              <a:avLst/>
            </a:prstGeom>
          </p:spPr>
        </p:pic>
        <p:pic>
          <p:nvPicPr>
            <p:cNvPr id="142" name="Content Placeholder 21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6514" y="11466255"/>
              <a:ext cx="1147611" cy="1147611"/>
            </a:xfrm>
            <a:prstGeom prst="rect">
              <a:avLst/>
            </a:prstGeom>
          </p:spPr>
        </p:pic>
        <p:sp>
          <p:nvSpPr>
            <p:cNvPr id="143" name="Content Placeholder 13"/>
            <p:cNvSpPr txBox="1">
              <a:spLocks/>
            </p:cNvSpPr>
            <p:nvPr/>
          </p:nvSpPr>
          <p:spPr>
            <a:xfrm>
              <a:off x="12522739" y="10944451"/>
              <a:ext cx="2164751" cy="794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20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8"/>
                </a:buBlip>
                <a:defRPr sz="18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9"/>
                </a:buBlip>
                <a:defRPr sz="16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10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u="sng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Physiological</a:t>
              </a:r>
            </a:p>
            <a:p>
              <a:pPr>
                <a:buFont typeface="Wingdings" panose="05000000000000000000" pitchFamily="2" charset="2"/>
                <a:buChar char="q"/>
              </a:pPr>
              <a:r>
                <a:rPr lang="en-US" sz="1400" b="1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Toxicity (10k </a:t>
              </a:r>
              <a:r>
                <a:rPr lang="en-US" sz="1400" b="1" i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cpds</a:t>
              </a:r>
              <a:r>
                <a:rPr lang="en-US" sz="1400" b="1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>
                <a:buFont typeface="Wingdings" panose="05000000000000000000" pitchFamily="2" charset="2"/>
                <a:buChar char="q"/>
              </a:pPr>
              <a:endParaRPr lang="en-US" sz="14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Content Placeholder 13"/>
            <p:cNvSpPr txBox="1">
              <a:spLocks/>
            </p:cNvSpPr>
            <p:nvPr/>
          </p:nvSpPr>
          <p:spPr>
            <a:xfrm>
              <a:off x="15013793" y="10853841"/>
              <a:ext cx="2732708" cy="794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20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8"/>
                </a:buBlip>
                <a:defRPr sz="18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9"/>
                </a:buBlip>
                <a:defRPr sz="16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10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u="sng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Biochemical</a:t>
              </a:r>
            </a:p>
            <a:p>
              <a:pPr>
                <a:buFont typeface="Wingdings" panose="05000000000000000000" pitchFamily="2" charset="2"/>
                <a:buChar char="q"/>
              </a:pPr>
              <a:r>
                <a:rPr lang="en-US" sz="1400" b="1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Activity (10k </a:t>
              </a:r>
              <a:r>
                <a:rPr lang="en-US" sz="1400" b="1" i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cpds</a:t>
              </a:r>
              <a:r>
                <a:rPr lang="en-US" sz="1400" b="1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>
                <a:buFont typeface="Wingdings" panose="05000000000000000000" pitchFamily="2" charset="2"/>
                <a:buChar char="q"/>
              </a:pPr>
              <a:r>
                <a:rPr lang="en-US" sz="1400" b="1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Biodegradability (1k </a:t>
              </a:r>
              <a:r>
                <a:rPr lang="en-US" sz="1400" b="1" i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cpds</a:t>
              </a:r>
              <a:r>
                <a:rPr lang="en-US" sz="1400" b="1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45" name="Content Placeholder 13"/>
            <p:cNvSpPr txBox="1">
              <a:spLocks/>
            </p:cNvSpPr>
            <p:nvPr/>
          </p:nvSpPr>
          <p:spPr>
            <a:xfrm>
              <a:off x="17920919" y="10853841"/>
              <a:ext cx="2952557" cy="794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20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8"/>
                </a:buBlip>
                <a:defRPr sz="18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9"/>
                </a:buBlip>
                <a:defRPr sz="16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10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u="sng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Physical</a:t>
              </a:r>
            </a:p>
            <a:p>
              <a:pPr>
                <a:buFont typeface="Wingdings" panose="05000000000000000000" pitchFamily="2" charset="2"/>
                <a:buChar char="q"/>
              </a:pPr>
              <a:r>
                <a:rPr lang="en-US" sz="1400" b="1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Solvation Energy (1k </a:t>
              </a:r>
              <a:r>
                <a:rPr lang="en-US" sz="1400" b="1" i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cpds</a:t>
              </a:r>
              <a:r>
                <a:rPr lang="en-US" sz="1400" b="1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>
                <a:buFont typeface="Wingdings" panose="05000000000000000000" pitchFamily="2" charset="2"/>
                <a:buChar char="q"/>
              </a:pPr>
              <a:r>
                <a:rPr lang="en-US" sz="1400" b="1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Solubility (1k </a:t>
              </a:r>
              <a:r>
                <a:rPr lang="en-US" sz="1400" b="1" i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cpds</a:t>
              </a:r>
              <a:r>
                <a:rPr lang="en-US" sz="1400" b="1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15200631" y="10004619"/>
              <a:ext cx="2342684" cy="4347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Deep Learning</a:t>
              </a:r>
            </a:p>
          </p:txBody>
        </p:sp>
        <p:cxnSp>
          <p:nvCxnSpPr>
            <p:cNvPr id="147" name="Straight Connector 146"/>
            <p:cNvCxnSpPr>
              <a:stCxn id="146" idx="2"/>
              <a:endCxn id="144" idx="0"/>
            </p:cNvCxnSpPr>
            <p:nvPr/>
          </p:nvCxnSpPr>
          <p:spPr>
            <a:xfrm>
              <a:off x="16371973" y="10439400"/>
              <a:ext cx="8174" cy="414441"/>
            </a:xfrm>
            <a:prstGeom prst="line">
              <a:avLst/>
            </a:prstGeom>
            <a:ln w="57150">
              <a:solidFill>
                <a:srgbClr val="000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46" idx="2"/>
              <a:endCxn id="143" idx="0"/>
            </p:cNvCxnSpPr>
            <p:nvPr/>
          </p:nvCxnSpPr>
          <p:spPr>
            <a:xfrm flipH="1">
              <a:off x="13605115" y="10439400"/>
              <a:ext cx="2766858" cy="505051"/>
            </a:xfrm>
            <a:prstGeom prst="line">
              <a:avLst/>
            </a:prstGeom>
            <a:ln w="57150">
              <a:solidFill>
                <a:srgbClr val="000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6" idx="2"/>
              <a:endCxn id="145" idx="0"/>
            </p:cNvCxnSpPr>
            <p:nvPr/>
          </p:nvCxnSpPr>
          <p:spPr>
            <a:xfrm>
              <a:off x="16371973" y="10439400"/>
              <a:ext cx="3025225" cy="414441"/>
            </a:xfrm>
            <a:prstGeom prst="line">
              <a:avLst/>
            </a:prstGeom>
            <a:ln w="57150">
              <a:solidFill>
                <a:srgbClr val="000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37802" y="11730697"/>
              <a:ext cx="1390931" cy="927751"/>
            </a:xfrm>
            <a:prstGeom prst="rect">
              <a:avLst/>
            </a:prstGeom>
          </p:spPr>
        </p:pic>
      </p:grpSp>
      <p:sp>
        <p:nvSpPr>
          <p:cNvPr id="183" name="Rectangle 182"/>
          <p:cNvSpPr/>
          <p:nvPr/>
        </p:nvSpPr>
        <p:spPr>
          <a:xfrm>
            <a:off x="317765" y="9538696"/>
            <a:ext cx="1979976" cy="649868"/>
          </a:xfrm>
          <a:prstGeom prst="rect">
            <a:avLst/>
          </a:prstGeom>
          <a:solidFill>
            <a:srgbClr val="E6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203" tIns="41601" rIns="83203" bIns="41601" rtlCol="0" anchor="ctr"/>
          <a:lstStyle/>
          <a:p>
            <a:pPr algn="ctr"/>
            <a:r>
              <a:rPr lang="en-US" sz="3600" b="1" dirty="0">
                <a:ln w="28575">
                  <a:noFill/>
                </a:ln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Goals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10154919" y="2971064"/>
            <a:ext cx="2229573" cy="649868"/>
          </a:xfrm>
          <a:prstGeom prst="rect">
            <a:avLst/>
          </a:prstGeom>
          <a:solidFill>
            <a:srgbClr val="E6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203" tIns="41601" rIns="83203" bIns="41601" rtlCol="0" anchor="ctr"/>
          <a:lstStyle/>
          <a:p>
            <a:pPr algn="ctr"/>
            <a:r>
              <a:rPr lang="en-US" sz="3600" b="1" dirty="0">
                <a:ln w="28575">
                  <a:noFill/>
                </a:ln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Results</a:t>
            </a:r>
          </a:p>
        </p:txBody>
      </p:sp>
      <p:grpSp>
        <p:nvGrpSpPr>
          <p:cNvPr id="282" name="Group 281"/>
          <p:cNvGrpSpPr/>
          <p:nvPr/>
        </p:nvGrpSpPr>
        <p:grpSpPr>
          <a:xfrm>
            <a:off x="11353800" y="5747347"/>
            <a:ext cx="7892889" cy="2438343"/>
            <a:chOff x="10381970" y="5747347"/>
            <a:chExt cx="7892889" cy="2438343"/>
          </a:xfrm>
        </p:grpSpPr>
        <p:pic>
          <p:nvPicPr>
            <p:cNvPr id="189" name="Picture 188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527389" y="6319550"/>
              <a:ext cx="1223786" cy="1310696"/>
            </a:xfrm>
            <a:prstGeom prst="rect">
              <a:avLst/>
            </a:prstGeom>
          </p:spPr>
        </p:pic>
        <p:pic>
          <p:nvPicPr>
            <p:cNvPr id="190" name="Picture 189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2251942" y="6090818"/>
              <a:ext cx="3670195" cy="1807638"/>
            </a:xfrm>
            <a:prstGeom prst="rect">
              <a:avLst/>
            </a:prstGeom>
          </p:spPr>
        </p:pic>
        <p:cxnSp>
          <p:nvCxnSpPr>
            <p:cNvPr id="196" name="Straight Connector 195"/>
            <p:cNvCxnSpPr/>
            <p:nvPr/>
          </p:nvCxnSpPr>
          <p:spPr>
            <a:xfrm>
              <a:off x="16021237" y="6848080"/>
              <a:ext cx="931423" cy="140132"/>
            </a:xfrm>
            <a:prstGeom prst="line">
              <a:avLst/>
            </a:prstGeom>
            <a:ln w="38100">
              <a:solidFill>
                <a:srgbClr val="000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Group 202"/>
            <p:cNvGrpSpPr/>
            <p:nvPr/>
          </p:nvGrpSpPr>
          <p:grpSpPr>
            <a:xfrm>
              <a:off x="16429716" y="5747347"/>
              <a:ext cx="1845143" cy="2438343"/>
              <a:chOff x="19855627" y="5278111"/>
              <a:chExt cx="2138213" cy="2825632"/>
            </a:xfrm>
          </p:grpSpPr>
          <p:pic>
            <p:nvPicPr>
              <p:cNvPr id="191" name="Picture 190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20059" y="7583623"/>
                <a:ext cx="782136" cy="520120"/>
              </a:xfrm>
              <a:prstGeom prst="rect">
                <a:avLst/>
              </a:prstGeom>
            </p:spPr>
          </p:pic>
          <p:pic>
            <p:nvPicPr>
              <p:cNvPr id="192" name="Content Placeholder 21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47825" y="5661215"/>
                <a:ext cx="515311" cy="515311"/>
              </a:xfrm>
              <a:prstGeom prst="rect">
                <a:avLst/>
              </a:prstGeom>
            </p:spPr>
          </p:pic>
          <p:sp>
            <p:nvSpPr>
              <p:cNvPr id="193" name="Content Placeholder 13"/>
              <p:cNvSpPr txBox="1">
                <a:spLocks/>
              </p:cNvSpPr>
              <p:nvPr/>
            </p:nvSpPr>
            <p:spPr>
              <a:xfrm>
                <a:off x="19855627" y="5278111"/>
                <a:ext cx="2099711" cy="34774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7"/>
                  </a:buBlip>
                  <a:defRPr sz="20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8"/>
                  </a:buBlip>
                  <a:defRPr sz="18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9"/>
                  </a:buBlip>
                  <a:defRPr sz="16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10"/>
                  </a:buBlip>
                  <a:defRPr sz="14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7"/>
                  </a:buBlip>
                  <a:defRPr sz="14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5pPr>
                <a:lvl6pPr marL="22860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Tx/>
                  <a:buNone/>
                </a:pPr>
                <a:r>
                  <a:rPr lang="en-US" sz="1050" b="1" u="sng" dirty="0">
                    <a:solidFill>
                      <a:srgbClr val="2424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Physiological</a:t>
                </a:r>
              </a:p>
              <a:p>
                <a:pPr marL="0" indent="0" algn="ctr">
                  <a:spcBef>
                    <a:spcPts val="0"/>
                  </a:spcBef>
                  <a:buFontTx/>
                  <a:buNone/>
                </a:pPr>
                <a:r>
                  <a:rPr lang="en-US" sz="900" b="1" i="1" dirty="0">
                    <a:solidFill>
                      <a:srgbClr val="2424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e.g. Toxicity</a:t>
                </a:r>
              </a:p>
            </p:txBody>
          </p:sp>
          <p:sp>
            <p:nvSpPr>
              <p:cNvPr id="194" name="Content Placeholder 13"/>
              <p:cNvSpPr txBox="1">
                <a:spLocks/>
              </p:cNvSpPr>
              <p:nvPr/>
            </p:nvSpPr>
            <p:spPr>
              <a:xfrm>
                <a:off x="19894128" y="6260060"/>
                <a:ext cx="2099712" cy="34774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7"/>
                  </a:buBlip>
                  <a:defRPr sz="20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8"/>
                  </a:buBlip>
                  <a:defRPr sz="18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9"/>
                  </a:buBlip>
                  <a:defRPr sz="16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10"/>
                  </a:buBlip>
                  <a:defRPr sz="14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7"/>
                  </a:buBlip>
                  <a:defRPr sz="14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5pPr>
                <a:lvl6pPr marL="22860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Tx/>
                  <a:buNone/>
                </a:pPr>
                <a:r>
                  <a:rPr lang="en-US" sz="1050" b="1" u="sng" dirty="0">
                    <a:solidFill>
                      <a:srgbClr val="2424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Biochemical</a:t>
                </a:r>
              </a:p>
              <a:p>
                <a:pPr marL="0" indent="0" algn="ctr">
                  <a:spcBef>
                    <a:spcPts val="0"/>
                  </a:spcBef>
                  <a:buFontTx/>
                  <a:buNone/>
                </a:pPr>
                <a:r>
                  <a:rPr lang="en-US" sz="900" b="1" i="1" dirty="0">
                    <a:solidFill>
                      <a:srgbClr val="2424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e.g. Activity</a:t>
                </a:r>
              </a:p>
            </p:txBody>
          </p:sp>
          <p:sp>
            <p:nvSpPr>
              <p:cNvPr id="195" name="Content Placeholder 13"/>
              <p:cNvSpPr txBox="1">
                <a:spLocks/>
              </p:cNvSpPr>
              <p:nvPr/>
            </p:nvSpPr>
            <p:spPr>
              <a:xfrm>
                <a:off x="19861272" y="7240804"/>
                <a:ext cx="2099713" cy="34774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7"/>
                  </a:buBlip>
                  <a:defRPr sz="20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8"/>
                  </a:buBlip>
                  <a:defRPr sz="18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9"/>
                  </a:buBlip>
                  <a:defRPr sz="16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10"/>
                  </a:buBlip>
                  <a:defRPr sz="14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7"/>
                  </a:buBlip>
                  <a:defRPr sz="14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5pPr>
                <a:lvl6pPr marL="22860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Tx/>
                  <a:buNone/>
                </a:pPr>
                <a:r>
                  <a:rPr lang="en-US" sz="1050" b="1" u="sng" dirty="0">
                    <a:solidFill>
                      <a:srgbClr val="2424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Physical</a:t>
                </a:r>
              </a:p>
              <a:p>
                <a:pPr marL="0" indent="0" algn="ctr">
                  <a:spcBef>
                    <a:spcPts val="0"/>
                  </a:spcBef>
                  <a:buFontTx/>
                  <a:buNone/>
                </a:pPr>
                <a:r>
                  <a:rPr lang="en-US" sz="900" b="1" i="1" dirty="0">
                    <a:solidFill>
                      <a:srgbClr val="2424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e.g. Solvation</a:t>
                </a:r>
              </a:p>
            </p:txBody>
          </p:sp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68505" y="6652402"/>
                <a:ext cx="678202" cy="452361"/>
              </a:xfrm>
              <a:prstGeom prst="rect">
                <a:avLst/>
              </a:prstGeom>
            </p:spPr>
          </p:pic>
        </p:grpSp>
        <p:sp>
          <p:nvSpPr>
            <p:cNvPr id="198" name="Up Arrow 197"/>
            <p:cNvSpPr/>
            <p:nvPr/>
          </p:nvSpPr>
          <p:spPr>
            <a:xfrm rot="5400000">
              <a:off x="11859436" y="6801043"/>
              <a:ext cx="185144" cy="401667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18" rIns="91440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9" name="Content Placeholder 13"/>
            <p:cNvSpPr txBox="1">
              <a:spLocks/>
            </p:cNvSpPr>
            <p:nvPr/>
          </p:nvSpPr>
          <p:spPr>
            <a:xfrm>
              <a:off x="10381970" y="7684204"/>
              <a:ext cx="1514623" cy="3385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20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8"/>
                </a:buBlip>
                <a:defRPr sz="18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9"/>
                </a:buBlip>
                <a:defRPr sz="16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10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Tx/>
                <a:buNone/>
              </a:pPr>
              <a:r>
                <a:rPr lang="en-US" sz="1100" b="1" dirty="0">
                  <a:solidFill>
                    <a:srgbClr val="2424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Chemical</a:t>
              </a:r>
            </a:p>
            <a:p>
              <a:pPr marL="0" indent="0" algn="ctr">
                <a:spcBef>
                  <a:spcPts val="0"/>
                </a:spcBef>
                <a:buFontTx/>
                <a:buNone/>
              </a:pPr>
              <a:r>
                <a:rPr lang="en-US" sz="1100" b="1" dirty="0">
                  <a:solidFill>
                    <a:srgbClr val="2424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Drawings</a:t>
              </a:r>
              <a:endParaRPr lang="en-US" sz="1000" b="1" i="1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Content Placeholder 13"/>
            <p:cNvSpPr txBox="1">
              <a:spLocks/>
            </p:cNvSpPr>
            <p:nvPr/>
          </p:nvSpPr>
          <p:spPr>
            <a:xfrm>
              <a:off x="12799608" y="7896326"/>
              <a:ext cx="2574863" cy="1692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20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8"/>
                </a:buBlip>
                <a:defRPr sz="18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9"/>
                </a:buBlip>
                <a:defRPr sz="16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10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Tx/>
                <a:buNone/>
              </a:pPr>
              <a:r>
                <a:rPr lang="en-US" sz="1100" b="1" dirty="0">
                  <a:solidFill>
                    <a:srgbClr val="2424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Chemception</a:t>
              </a:r>
            </a:p>
          </p:txBody>
        </p:sp>
        <p:cxnSp>
          <p:nvCxnSpPr>
            <p:cNvPr id="201" name="Straight Connector 200"/>
            <p:cNvCxnSpPr/>
            <p:nvPr/>
          </p:nvCxnSpPr>
          <p:spPr>
            <a:xfrm flipV="1">
              <a:off x="16021237" y="6248735"/>
              <a:ext cx="931423" cy="614594"/>
            </a:xfrm>
            <a:prstGeom prst="line">
              <a:avLst/>
            </a:prstGeom>
            <a:ln w="38100">
              <a:solidFill>
                <a:srgbClr val="000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>
              <a:off x="16021237" y="6847054"/>
              <a:ext cx="925079" cy="872246"/>
            </a:xfrm>
            <a:prstGeom prst="line">
              <a:avLst/>
            </a:prstGeom>
            <a:ln w="38100">
              <a:solidFill>
                <a:srgbClr val="000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8" name="Picture 23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0319342" y="4853442"/>
            <a:ext cx="1861373" cy="938997"/>
          </a:xfrm>
          <a:prstGeom prst="rect">
            <a:avLst/>
          </a:prstGeom>
        </p:spPr>
      </p:pic>
      <p:pic>
        <p:nvPicPr>
          <p:cNvPr id="239" name="Picture 2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262686" y="4917891"/>
            <a:ext cx="2646800" cy="739893"/>
          </a:xfrm>
          <a:prstGeom prst="rect">
            <a:avLst/>
          </a:prstGeom>
        </p:spPr>
      </p:pic>
      <p:sp>
        <p:nvSpPr>
          <p:cNvPr id="254" name="Rectangle 253"/>
          <p:cNvSpPr/>
          <p:nvPr/>
        </p:nvSpPr>
        <p:spPr>
          <a:xfrm>
            <a:off x="10234242" y="8148646"/>
            <a:ext cx="1163515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51452">
              <a:tabLst>
                <a:tab pos="501447" algn="l"/>
              </a:tabLst>
            </a:pPr>
            <a:r>
              <a:rPr lang="en-US" sz="2400" b="1" u="sng" dirty="0" err="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ChemNet</a:t>
            </a:r>
            <a:r>
              <a:rPr lang="en-US" sz="2400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endParaRPr lang="en-US" sz="3200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85062" indent="-585062">
              <a:buFont typeface="Tahoma" pitchFamily="34" charset="0"/>
              <a:buChar char="●"/>
            </a:pPr>
            <a:r>
              <a:rPr lang="en-US" sz="1800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Deep neural network that is </a:t>
            </a:r>
            <a:r>
              <a:rPr lang="en-US" sz="18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pre-trained to learn basic chemistry </a:t>
            </a:r>
            <a:r>
              <a:rPr lang="en-US" sz="1800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concept using weak supervision</a:t>
            </a:r>
          </a:p>
          <a:p>
            <a:pPr marL="585062" indent="-585062">
              <a:buFont typeface="Tahoma" pitchFamily="34" charset="0"/>
              <a:buChar char="●"/>
            </a:pPr>
            <a:r>
              <a:rPr lang="en-US" sz="1800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Improves Chemception &amp; SMILES2vec, achieves </a:t>
            </a:r>
            <a:r>
              <a:rPr lang="en-US" sz="18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best performance &amp; fastest training time</a:t>
            </a:r>
            <a:r>
              <a:rPr lang="en-US" sz="1800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equivalent performance to existing state-of-the-art DL models</a:t>
            </a:r>
          </a:p>
        </p:txBody>
      </p:sp>
      <p:grpSp>
        <p:nvGrpSpPr>
          <p:cNvPr id="283" name="Group 282"/>
          <p:cNvGrpSpPr/>
          <p:nvPr/>
        </p:nvGrpSpPr>
        <p:grpSpPr>
          <a:xfrm>
            <a:off x="19050000" y="5386706"/>
            <a:ext cx="7878854" cy="2438343"/>
            <a:chOff x="10413967" y="8569831"/>
            <a:chExt cx="7878854" cy="2438343"/>
          </a:xfrm>
        </p:grpSpPr>
        <p:grpSp>
          <p:nvGrpSpPr>
            <p:cNvPr id="271" name="Group 270"/>
            <p:cNvGrpSpPr/>
            <p:nvPr/>
          </p:nvGrpSpPr>
          <p:grpSpPr>
            <a:xfrm>
              <a:off x="10413967" y="8899957"/>
              <a:ext cx="5537094" cy="1839476"/>
              <a:chOff x="11134203" y="9454857"/>
              <a:chExt cx="6387644" cy="2122037"/>
            </a:xfrm>
          </p:grpSpPr>
          <p:grpSp>
            <p:nvGrpSpPr>
              <p:cNvPr id="216" name="Group 215"/>
              <p:cNvGrpSpPr/>
              <p:nvPr/>
            </p:nvGrpSpPr>
            <p:grpSpPr>
              <a:xfrm>
                <a:off x="11287503" y="9454857"/>
                <a:ext cx="6234344" cy="1753300"/>
                <a:chOff x="31137" y="2642616"/>
                <a:chExt cx="5734050" cy="1569029"/>
              </a:xfrm>
            </p:grpSpPr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37" y="2706695"/>
                  <a:ext cx="5734050" cy="1504950"/>
                </a:xfrm>
                <a:prstGeom prst="rect">
                  <a:avLst/>
                </a:prstGeom>
              </p:spPr>
            </p:pic>
            <p:sp>
              <p:nvSpPr>
                <p:cNvPr id="218" name="Rectangle 217"/>
                <p:cNvSpPr/>
                <p:nvPr/>
              </p:nvSpPr>
              <p:spPr>
                <a:xfrm>
                  <a:off x="31137" y="2642616"/>
                  <a:ext cx="1843383" cy="156902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20" name="Content Placeholder 13"/>
              <p:cNvSpPr txBox="1">
                <a:spLocks/>
              </p:cNvSpPr>
              <p:nvPr/>
            </p:nvSpPr>
            <p:spPr>
              <a:xfrm>
                <a:off x="11134203" y="11161803"/>
                <a:ext cx="1755195" cy="33855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7"/>
                  </a:buBlip>
                  <a:defRPr sz="20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8"/>
                  </a:buBlip>
                  <a:defRPr sz="18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9"/>
                  </a:buBlip>
                  <a:defRPr sz="16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10"/>
                  </a:buBlip>
                  <a:defRPr sz="14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7"/>
                  </a:buBlip>
                  <a:defRPr sz="14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5pPr>
                <a:lvl6pPr marL="22860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Tx/>
                  <a:buNone/>
                </a:pPr>
                <a:r>
                  <a:rPr lang="en-US" sz="1100" b="1" dirty="0">
                    <a:solidFill>
                      <a:srgbClr val="2424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SMILES</a:t>
                </a:r>
              </a:p>
              <a:p>
                <a:pPr marL="0" indent="0" algn="ctr">
                  <a:spcBef>
                    <a:spcPts val="0"/>
                  </a:spcBef>
                  <a:buFontTx/>
                  <a:buNone/>
                </a:pPr>
                <a:r>
                  <a:rPr lang="en-US" sz="1100" b="1" i="1" dirty="0">
                    <a:solidFill>
                      <a:srgbClr val="2424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“Chemical Text”</a:t>
                </a:r>
                <a:endParaRPr lang="en-US" sz="1000" b="1" i="1" dirty="0">
                  <a:solidFill>
                    <a:srgbClr val="24242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" name="Content Placeholder 13"/>
              <p:cNvSpPr txBox="1">
                <a:spLocks/>
              </p:cNvSpPr>
              <p:nvPr/>
            </p:nvSpPr>
            <p:spPr>
              <a:xfrm>
                <a:off x="13935842" y="11407617"/>
                <a:ext cx="2983836" cy="16927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7"/>
                  </a:buBlip>
                  <a:defRPr sz="20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8"/>
                  </a:buBlip>
                  <a:defRPr sz="18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9"/>
                  </a:buBlip>
                  <a:defRPr sz="16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10"/>
                  </a:buBlip>
                  <a:defRPr sz="14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7"/>
                  </a:buBlip>
                  <a:defRPr sz="14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5pPr>
                <a:lvl6pPr marL="22860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Tx/>
                  <a:buNone/>
                </a:pPr>
                <a:r>
                  <a:rPr lang="en-US" sz="1100" b="1" dirty="0">
                    <a:solidFill>
                      <a:srgbClr val="2424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SMILES2vec</a:t>
                </a:r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11519860" y="10048404"/>
                <a:ext cx="1172788" cy="745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/>
                <a:r>
                  <a:rPr lang="en-US" sz="1200" dirty="0">
                    <a:solidFill>
                      <a:srgbClr val="2424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C\C=C(/C)C</a:t>
                </a:r>
              </a:p>
              <a:p>
                <a:pPr defTabSz="457200"/>
                <a:r>
                  <a:rPr lang="en-US" sz="1200" dirty="0">
                    <a:solidFill>
                      <a:srgbClr val="2424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(=O)OCC1=</a:t>
                </a:r>
              </a:p>
              <a:p>
                <a:pPr defTabSz="457200"/>
                <a:r>
                  <a:rPr lang="en-US" sz="1200" dirty="0">
                    <a:solidFill>
                      <a:srgbClr val="2424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CC=CC=C1</a:t>
                </a:r>
              </a:p>
            </p:txBody>
          </p:sp>
          <p:sp>
            <p:nvSpPr>
              <p:cNvPr id="223" name="Up Arrow 222"/>
              <p:cNvSpPr/>
              <p:nvPr/>
            </p:nvSpPr>
            <p:spPr>
              <a:xfrm rot="5400000">
                <a:off x="13017299" y="10145592"/>
                <a:ext cx="214551" cy="465465"/>
              </a:xfrm>
              <a:prstGeom prst="up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18" rIns="91440" bIns="4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200"/>
                <a:endParaRPr lang="en-US" sz="2286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2" name="Straight Connector 271"/>
            <p:cNvCxnSpPr/>
            <p:nvPr/>
          </p:nvCxnSpPr>
          <p:spPr>
            <a:xfrm>
              <a:off x="16039199" y="9670564"/>
              <a:ext cx="931423" cy="140132"/>
            </a:xfrm>
            <a:prstGeom prst="line">
              <a:avLst/>
            </a:prstGeom>
            <a:ln w="38100">
              <a:solidFill>
                <a:srgbClr val="000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Group 272"/>
            <p:cNvGrpSpPr/>
            <p:nvPr/>
          </p:nvGrpSpPr>
          <p:grpSpPr>
            <a:xfrm>
              <a:off x="16447678" y="8569831"/>
              <a:ext cx="1845143" cy="2438343"/>
              <a:chOff x="19855627" y="5278111"/>
              <a:chExt cx="2138213" cy="2825632"/>
            </a:xfrm>
          </p:grpSpPr>
          <p:pic>
            <p:nvPicPr>
              <p:cNvPr id="274" name="Picture 273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20059" y="7583623"/>
                <a:ext cx="782136" cy="520120"/>
              </a:xfrm>
              <a:prstGeom prst="rect">
                <a:avLst/>
              </a:prstGeom>
            </p:spPr>
          </p:pic>
          <p:pic>
            <p:nvPicPr>
              <p:cNvPr id="275" name="Content Placeholder 21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47825" y="5661215"/>
                <a:ext cx="515311" cy="515311"/>
              </a:xfrm>
              <a:prstGeom prst="rect">
                <a:avLst/>
              </a:prstGeom>
            </p:spPr>
          </p:pic>
          <p:sp>
            <p:nvSpPr>
              <p:cNvPr id="276" name="Content Placeholder 13"/>
              <p:cNvSpPr txBox="1">
                <a:spLocks/>
              </p:cNvSpPr>
              <p:nvPr/>
            </p:nvSpPr>
            <p:spPr>
              <a:xfrm>
                <a:off x="19855627" y="5278111"/>
                <a:ext cx="2099711" cy="34774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7"/>
                  </a:buBlip>
                  <a:defRPr sz="20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8"/>
                  </a:buBlip>
                  <a:defRPr sz="18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9"/>
                  </a:buBlip>
                  <a:defRPr sz="16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10"/>
                  </a:buBlip>
                  <a:defRPr sz="14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7"/>
                  </a:buBlip>
                  <a:defRPr sz="14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5pPr>
                <a:lvl6pPr marL="22860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Tx/>
                  <a:buNone/>
                </a:pPr>
                <a:r>
                  <a:rPr lang="en-US" sz="1050" b="1" u="sng" dirty="0">
                    <a:solidFill>
                      <a:srgbClr val="2424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Physiological</a:t>
                </a:r>
              </a:p>
              <a:p>
                <a:pPr marL="0" indent="0" algn="ctr">
                  <a:spcBef>
                    <a:spcPts val="0"/>
                  </a:spcBef>
                  <a:buFontTx/>
                  <a:buNone/>
                </a:pPr>
                <a:r>
                  <a:rPr lang="en-US" sz="900" b="1" i="1" dirty="0">
                    <a:solidFill>
                      <a:srgbClr val="2424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e.g. Toxicity</a:t>
                </a:r>
              </a:p>
            </p:txBody>
          </p:sp>
          <p:sp>
            <p:nvSpPr>
              <p:cNvPr id="277" name="Content Placeholder 13"/>
              <p:cNvSpPr txBox="1">
                <a:spLocks/>
              </p:cNvSpPr>
              <p:nvPr/>
            </p:nvSpPr>
            <p:spPr>
              <a:xfrm>
                <a:off x="19894128" y="6260060"/>
                <a:ext cx="2099712" cy="34774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7"/>
                  </a:buBlip>
                  <a:defRPr sz="20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8"/>
                  </a:buBlip>
                  <a:defRPr sz="18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9"/>
                  </a:buBlip>
                  <a:defRPr sz="16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10"/>
                  </a:buBlip>
                  <a:defRPr sz="14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7"/>
                  </a:buBlip>
                  <a:defRPr sz="14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5pPr>
                <a:lvl6pPr marL="22860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Tx/>
                  <a:buNone/>
                </a:pPr>
                <a:r>
                  <a:rPr lang="en-US" sz="1050" b="1" u="sng" dirty="0">
                    <a:solidFill>
                      <a:srgbClr val="2424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Biochemical</a:t>
                </a:r>
              </a:p>
              <a:p>
                <a:pPr marL="0" indent="0" algn="ctr">
                  <a:spcBef>
                    <a:spcPts val="0"/>
                  </a:spcBef>
                  <a:buFontTx/>
                  <a:buNone/>
                </a:pPr>
                <a:r>
                  <a:rPr lang="en-US" sz="900" b="1" i="1" dirty="0">
                    <a:solidFill>
                      <a:srgbClr val="2424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e.g. Activity</a:t>
                </a:r>
              </a:p>
            </p:txBody>
          </p:sp>
          <p:sp>
            <p:nvSpPr>
              <p:cNvPr id="278" name="Content Placeholder 13"/>
              <p:cNvSpPr txBox="1">
                <a:spLocks/>
              </p:cNvSpPr>
              <p:nvPr/>
            </p:nvSpPr>
            <p:spPr>
              <a:xfrm>
                <a:off x="19861272" y="7240804"/>
                <a:ext cx="2099713" cy="34774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7"/>
                  </a:buBlip>
                  <a:defRPr sz="20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8"/>
                  </a:buBlip>
                  <a:defRPr sz="18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9"/>
                  </a:buBlip>
                  <a:defRPr sz="16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10"/>
                  </a:buBlip>
                  <a:defRPr sz="14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7"/>
                  </a:buBlip>
                  <a:defRPr sz="1400" kern="1200">
                    <a:solidFill>
                      <a:schemeClr val="accent2"/>
                    </a:solidFill>
                    <a:latin typeface="Arial"/>
                    <a:ea typeface="+mn-ea"/>
                    <a:cs typeface="Arial"/>
                  </a:defRPr>
                </a:lvl5pPr>
                <a:lvl6pPr marL="22860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Tx/>
                  <a:buNone/>
                </a:pPr>
                <a:r>
                  <a:rPr lang="en-US" sz="1050" b="1" u="sng" dirty="0">
                    <a:solidFill>
                      <a:srgbClr val="2424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Physical</a:t>
                </a:r>
              </a:p>
              <a:p>
                <a:pPr marL="0" indent="0" algn="ctr">
                  <a:spcBef>
                    <a:spcPts val="0"/>
                  </a:spcBef>
                  <a:buFontTx/>
                  <a:buNone/>
                </a:pPr>
                <a:r>
                  <a:rPr lang="en-US" sz="900" b="1" i="1" dirty="0">
                    <a:solidFill>
                      <a:srgbClr val="2424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e.g. Solvation</a:t>
                </a:r>
              </a:p>
            </p:txBody>
          </p:sp>
          <p:pic>
            <p:nvPicPr>
              <p:cNvPr id="279" name="Picture 278"/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68505" y="6652402"/>
                <a:ext cx="678202" cy="452361"/>
              </a:xfrm>
              <a:prstGeom prst="rect">
                <a:avLst/>
              </a:prstGeom>
            </p:spPr>
          </p:pic>
        </p:grpSp>
        <p:cxnSp>
          <p:nvCxnSpPr>
            <p:cNvPr id="280" name="Straight Connector 279"/>
            <p:cNvCxnSpPr/>
            <p:nvPr/>
          </p:nvCxnSpPr>
          <p:spPr>
            <a:xfrm flipV="1">
              <a:off x="16039199" y="9071219"/>
              <a:ext cx="931423" cy="614594"/>
            </a:xfrm>
            <a:prstGeom prst="line">
              <a:avLst/>
            </a:prstGeom>
            <a:ln w="38100">
              <a:solidFill>
                <a:srgbClr val="000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>
              <a:off x="16039199" y="9669538"/>
              <a:ext cx="925079" cy="872246"/>
            </a:xfrm>
            <a:prstGeom prst="line">
              <a:avLst/>
            </a:prstGeom>
            <a:ln w="38100">
              <a:solidFill>
                <a:srgbClr val="000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Group 300"/>
          <p:cNvGrpSpPr/>
          <p:nvPr/>
        </p:nvGrpSpPr>
        <p:grpSpPr>
          <a:xfrm>
            <a:off x="10550044" y="9640316"/>
            <a:ext cx="5205028" cy="2717257"/>
            <a:chOff x="10481300" y="9831764"/>
            <a:chExt cx="5205028" cy="2717257"/>
          </a:xfrm>
        </p:grpSpPr>
        <p:pic>
          <p:nvPicPr>
            <p:cNvPr id="286" name="Picture 285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0645776" y="10197114"/>
              <a:ext cx="4954018" cy="2351907"/>
            </a:xfrm>
            <a:prstGeom prst="rect">
              <a:avLst/>
            </a:prstGeom>
          </p:spPr>
        </p:pic>
        <p:sp>
          <p:nvSpPr>
            <p:cNvPr id="287" name="Content Placeholder 13"/>
            <p:cNvSpPr txBox="1">
              <a:spLocks/>
            </p:cNvSpPr>
            <p:nvPr/>
          </p:nvSpPr>
          <p:spPr>
            <a:xfrm>
              <a:off x="11439367" y="9984692"/>
              <a:ext cx="1209176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20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8"/>
                </a:buBlip>
                <a:defRPr sz="18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9"/>
                </a:buBlip>
                <a:defRPr sz="16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10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Tx/>
                <a:buNone/>
              </a:pPr>
              <a:r>
                <a:rPr lang="en-US" sz="1400" b="1" dirty="0">
                  <a:solidFill>
                    <a:srgbClr val="2424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PNNL</a:t>
              </a:r>
              <a:endParaRPr lang="en-US" sz="900" b="1" i="1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Content Placeholder 13"/>
            <p:cNvSpPr txBox="1">
              <a:spLocks/>
            </p:cNvSpPr>
            <p:nvPr/>
          </p:nvSpPr>
          <p:spPr>
            <a:xfrm>
              <a:off x="10481300" y="9831764"/>
              <a:ext cx="1209176" cy="3231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20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8"/>
                </a:buBlip>
                <a:defRPr sz="18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9"/>
                </a:buBlip>
                <a:defRPr sz="16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10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Tx/>
                <a:buNone/>
              </a:pPr>
              <a:r>
                <a:rPr lang="en-US" sz="105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Traditional DL</a:t>
              </a:r>
            </a:p>
            <a:p>
              <a:pPr marL="0" indent="0" algn="ctr">
                <a:spcBef>
                  <a:spcPts val="0"/>
                </a:spcBef>
                <a:buFontTx/>
                <a:buNone/>
              </a:pPr>
              <a:r>
                <a:rPr lang="en-US" sz="105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QSAR/QSPR</a:t>
              </a:r>
              <a:endParaRPr lang="en-US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9" name="Right Brace 288"/>
            <p:cNvSpPr/>
            <p:nvPr/>
          </p:nvSpPr>
          <p:spPr>
            <a:xfrm rot="16200000">
              <a:off x="11943576" y="10105019"/>
              <a:ext cx="188983" cy="426233"/>
            </a:xfrm>
            <a:prstGeom prst="rightBrace">
              <a:avLst/>
            </a:prstGeom>
            <a:noFill/>
            <a:ln w="381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/>
              <a:endParaRPr lang="en-US" sz="2400">
                <a:solidFill>
                  <a:srgbClr val="707276"/>
                </a:solidFill>
              </a:endParaRPr>
            </a:p>
          </p:txBody>
        </p:sp>
        <p:sp>
          <p:nvSpPr>
            <p:cNvPr id="290" name="Content Placeholder 13"/>
            <p:cNvSpPr txBox="1">
              <a:spLocks/>
            </p:cNvSpPr>
            <p:nvPr/>
          </p:nvSpPr>
          <p:spPr>
            <a:xfrm>
              <a:off x="12994209" y="10023527"/>
              <a:ext cx="1209176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20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8"/>
                </a:buBlip>
                <a:defRPr sz="18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9"/>
                </a:buBlip>
                <a:defRPr sz="16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10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Tx/>
                <a:buNone/>
              </a:pPr>
              <a:r>
                <a:rPr lang="en-US" sz="1400" b="1" dirty="0">
                  <a:solidFill>
                    <a:srgbClr val="2424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PNNL</a:t>
              </a:r>
              <a:endParaRPr lang="en-US" sz="900" b="1" i="1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Right Brace 290"/>
            <p:cNvSpPr/>
            <p:nvPr/>
          </p:nvSpPr>
          <p:spPr>
            <a:xfrm rot="16200000">
              <a:off x="13494062" y="10150496"/>
              <a:ext cx="188983" cy="426233"/>
            </a:xfrm>
            <a:prstGeom prst="rightBrace">
              <a:avLst/>
            </a:prstGeom>
            <a:noFill/>
            <a:ln w="381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/>
              <a:endParaRPr lang="en-US" sz="2400">
                <a:solidFill>
                  <a:srgbClr val="707276"/>
                </a:solidFill>
              </a:endParaRPr>
            </a:p>
          </p:txBody>
        </p:sp>
        <p:sp>
          <p:nvSpPr>
            <p:cNvPr id="292" name="Content Placeholder 13"/>
            <p:cNvSpPr txBox="1">
              <a:spLocks/>
            </p:cNvSpPr>
            <p:nvPr/>
          </p:nvSpPr>
          <p:spPr>
            <a:xfrm>
              <a:off x="14477152" y="10548429"/>
              <a:ext cx="1209176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20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8"/>
                </a:buBlip>
                <a:defRPr sz="18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9"/>
                </a:buBlip>
                <a:defRPr sz="16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10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Tx/>
                <a:buNone/>
              </a:pPr>
              <a:r>
                <a:rPr lang="en-US" sz="1400" b="1" dirty="0">
                  <a:solidFill>
                    <a:srgbClr val="2424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PNNL</a:t>
              </a:r>
            </a:p>
          </p:txBody>
        </p:sp>
        <p:sp>
          <p:nvSpPr>
            <p:cNvPr id="293" name="Right Brace 292"/>
            <p:cNvSpPr/>
            <p:nvPr/>
          </p:nvSpPr>
          <p:spPr>
            <a:xfrm rot="16200000">
              <a:off x="14970538" y="10659081"/>
              <a:ext cx="188982" cy="426231"/>
            </a:xfrm>
            <a:prstGeom prst="rightBrace">
              <a:avLst/>
            </a:prstGeom>
            <a:noFill/>
            <a:ln w="381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/>
              <a:endParaRPr lang="en-US" sz="2400">
                <a:solidFill>
                  <a:srgbClr val="707276"/>
                </a:solidFill>
              </a:endParaRPr>
            </a:p>
          </p:txBody>
        </p:sp>
        <p:cxnSp>
          <p:nvCxnSpPr>
            <p:cNvPr id="294" name="Straight Connector 293"/>
            <p:cNvCxnSpPr/>
            <p:nvPr/>
          </p:nvCxnSpPr>
          <p:spPr>
            <a:xfrm flipH="1" flipV="1">
              <a:off x="11279011" y="10125842"/>
              <a:ext cx="70618" cy="542158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2" name="Rectangle 301"/>
          <p:cNvSpPr/>
          <p:nvPr/>
        </p:nvSpPr>
        <p:spPr>
          <a:xfrm>
            <a:off x="10234242" y="12243071"/>
            <a:ext cx="116351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51452">
              <a:tabLst>
                <a:tab pos="501447" algn="l"/>
              </a:tabLst>
            </a:pPr>
            <a:r>
              <a:rPr lang="en-US" sz="2400" b="1" u="sng" dirty="0" err="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GenChem</a:t>
            </a:r>
            <a:endParaRPr lang="en-US" sz="3200" dirty="0">
              <a:solidFill>
                <a:srgbClr val="0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585062" indent="-585062">
              <a:buFont typeface="Tahoma" pitchFamily="34" charset="0"/>
              <a:buChar char="●"/>
            </a:pPr>
            <a:r>
              <a:rPr lang="en-US" sz="1800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Prototype network design to solve the “</a:t>
            </a:r>
            <a:r>
              <a:rPr lang="en-US" sz="18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inverse problem</a:t>
            </a:r>
            <a:r>
              <a:rPr lang="en-US" sz="1800" dirty="0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” in chemical design &amp; identification</a:t>
            </a:r>
          </a:p>
        </p:txBody>
      </p:sp>
      <p:grpSp>
        <p:nvGrpSpPr>
          <p:cNvPr id="330" name="Group 329"/>
          <p:cNvGrpSpPr/>
          <p:nvPr/>
        </p:nvGrpSpPr>
        <p:grpSpPr>
          <a:xfrm>
            <a:off x="10434576" y="13241517"/>
            <a:ext cx="5643901" cy="1148847"/>
            <a:chOff x="10153386" y="12990713"/>
            <a:chExt cx="5643901" cy="1148847"/>
          </a:xfrm>
        </p:grpSpPr>
        <p:grpSp>
          <p:nvGrpSpPr>
            <p:cNvPr id="303" name="Group 302"/>
            <p:cNvGrpSpPr/>
            <p:nvPr/>
          </p:nvGrpSpPr>
          <p:grpSpPr>
            <a:xfrm>
              <a:off x="11829692" y="12990713"/>
              <a:ext cx="2384669" cy="851671"/>
              <a:chOff x="2857610" y="3288563"/>
              <a:chExt cx="3278220" cy="1151087"/>
            </a:xfrm>
          </p:grpSpPr>
          <p:sp>
            <p:nvSpPr>
              <p:cNvPr id="304" name="Rectangle 303"/>
              <p:cNvSpPr/>
              <p:nvPr/>
            </p:nvSpPr>
            <p:spPr>
              <a:xfrm>
                <a:off x="2857610" y="3288563"/>
                <a:ext cx="3278220" cy="115108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3004358" y="3644925"/>
                <a:ext cx="1280160" cy="46471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Experiments</a:t>
                </a:r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4749046" y="3644925"/>
                <a:ext cx="1280160" cy="46471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Modeling</a:t>
                </a:r>
              </a:p>
            </p:txBody>
          </p:sp>
          <p:sp>
            <p:nvSpPr>
              <p:cNvPr id="307" name="Curved Up Arrow 306"/>
              <p:cNvSpPr/>
              <p:nvPr/>
            </p:nvSpPr>
            <p:spPr>
              <a:xfrm flipH="1">
                <a:off x="3883026" y="4145106"/>
                <a:ext cx="1323567" cy="261357"/>
              </a:xfrm>
              <a:prstGeom prst="curvedUpArrow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Curved Up Arrow 307"/>
              <p:cNvSpPr/>
              <p:nvPr/>
            </p:nvSpPr>
            <p:spPr>
              <a:xfrm flipV="1">
                <a:off x="3938646" y="3368357"/>
                <a:ext cx="1323567" cy="263863"/>
              </a:xfrm>
              <a:prstGeom prst="curvedUpArrow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9" name="Rectangle 308"/>
            <p:cNvSpPr/>
            <p:nvPr/>
          </p:nvSpPr>
          <p:spPr>
            <a:xfrm>
              <a:off x="10624859" y="13150962"/>
              <a:ext cx="278900" cy="4818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0" name="Content Placeholder 13"/>
            <p:cNvSpPr txBox="1">
              <a:spLocks/>
            </p:cNvSpPr>
            <p:nvPr/>
          </p:nvSpPr>
          <p:spPr>
            <a:xfrm>
              <a:off x="10153386" y="13862561"/>
              <a:ext cx="1278978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20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8"/>
                </a:buBlip>
                <a:defRPr sz="18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9"/>
                </a:buBlip>
                <a:defRPr sz="16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10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900" b="1" dirty="0">
                  <a:solidFill>
                    <a:srgbClr val="000000"/>
                  </a:solidFill>
                </a:rPr>
                <a:t>List of design requirements</a:t>
              </a:r>
            </a:p>
          </p:txBody>
        </p:sp>
        <p:sp>
          <p:nvSpPr>
            <p:cNvPr id="311" name="Left Arrow 310"/>
            <p:cNvSpPr/>
            <p:nvPr/>
          </p:nvSpPr>
          <p:spPr>
            <a:xfrm flipH="1">
              <a:off x="10983779" y="13316763"/>
              <a:ext cx="768351" cy="150231"/>
            </a:xfrm>
            <a:prstGeom prst="leftArrow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15220985" y="13116385"/>
              <a:ext cx="278900" cy="48182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3" name="Left Arrow 312"/>
            <p:cNvSpPr/>
            <p:nvPr/>
          </p:nvSpPr>
          <p:spPr>
            <a:xfrm flipH="1">
              <a:off x="14331778" y="13316762"/>
              <a:ext cx="768351" cy="150231"/>
            </a:xfrm>
            <a:prstGeom prst="leftArrow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14" name="Content Placeholder 13"/>
            <p:cNvSpPr txBox="1">
              <a:spLocks/>
            </p:cNvSpPr>
            <p:nvPr/>
          </p:nvSpPr>
          <p:spPr>
            <a:xfrm>
              <a:off x="14941182" y="13845676"/>
              <a:ext cx="856105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20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8"/>
                </a:buBlip>
                <a:defRPr sz="18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9"/>
                </a:buBlip>
                <a:defRPr sz="16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10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900" b="1" dirty="0">
                  <a:solidFill>
                    <a:srgbClr val="000000"/>
                  </a:solidFill>
                </a:rPr>
                <a:t>Suggest chemicals</a:t>
              </a:r>
            </a:p>
          </p:txBody>
        </p:sp>
        <p:sp>
          <p:nvSpPr>
            <p:cNvPr id="315" name="Content Placeholder 13"/>
            <p:cNvSpPr txBox="1">
              <a:spLocks/>
            </p:cNvSpPr>
            <p:nvPr/>
          </p:nvSpPr>
          <p:spPr>
            <a:xfrm>
              <a:off x="12416948" y="13966143"/>
              <a:ext cx="1278978" cy="16158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20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8"/>
                </a:buBlip>
                <a:defRPr sz="18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9"/>
                </a:buBlip>
                <a:defRPr sz="16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10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50" b="1" dirty="0">
                  <a:solidFill>
                    <a:srgbClr val="000000"/>
                  </a:solidFill>
                </a:rPr>
                <a:t>Generator</a:t>
              </a: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17012664" y="13090717"/>
            <a:ext cx="6076489" cy="1569086"/>
            <a:chOff x="16452850" y="13022319"/>
            <a:chExt cx="6076489" cy="1569086"/>
          </a:xfrm>
        </p:grpSpPr>
        <p:pic>
          <p:nvPicPr>
            <p:cNvPr id="316" name="Picture 315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6452850" y="13208901"/>
              <a:ext cx="2875661" cy="677440"/>
            </a:xfrm>
            <a:prstGeom prst="rect">
              <a:avLst/>
            </a:prstGeom>
          </p:spPr>
        </p:pic>
        <p:pic>
          <p:nvPicPr>
            <p:cNvPr id="317" name="Picture 316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6670537" y="13810276"/>
              <a:ext cx="2592242" cy="781129"/>
            </a:xfrm>
            <a:prstGeom prst="rect">
              <a:avLst/>
            </a:prstGeom>
          </p:spPr>
        </p:pic>
        <p:pic>
          <p:nvPicPr>
            <p:cNvPr id="319" name="Picture 318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9795723" y="13177867"/>
              <a:ext cx="2563517" cy="629522"/>
            </a:xfrm>
            <a:prstGeom prst="rect">
              <a:avLst/>
            </a:prstGeom>
          </p:spPr>
        </p:pic>
        <p:pic>
          <p:nvPicPr>
            <p:cNvPr id="320" name="Picture 319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9851090" y="13770341"/>
              <a:ext cx="2354249" cy="655306"/>
            </a:xfrm>
            <a:prstGeom prst="rect">
              <a:avLst/>
            </a:prstGeom>
          </p:spPr>
        </p:pic>
        <p:sp>
          <p:nvSpPr>
            <p:cNvPr id="321" name="Content Placeholder 13"/>
            <p:cNvSpPr txBox="1">
              <a:spLocks/>
            </p:cNvSpPr>
            <p:nvPr/>
          </p:nvSpPr>
          <p:spPr>
            <a:xfrm>
              <a:off x="16589872" y="13022319"/>
              <a:ext cx="1297284" cy="1692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20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8"/>
                </a:buBlip>
                <a:defRPr sz="18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9"/>
                </a:buBlip>
                <a:defRPr sz="16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10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100" b="1" dirty="0">
                  <a:solidFill>
                    <a:srgbClr val="000000"/>
                  </a:solidFill>
                </a:rPr>
                <a:t>Actual Identity</a:t>
              </a:r>
            </a:p>
          </p:txBody>
        </p:sp>
        <p:sp>
          <p:nvSpPr>
            <p:cNvPr id="322" name="Content Placeholder 13"/>
            <p:cNvSpPr txBox="1">
              <a:spLocks/>
            </p:cNvSpPr>
            <p:nvPr/>
          </p:nvSpPr>
          <p:spPr>
            <a:xfrm>
              <a:off x="18026121" y="13026161"/>
              <a:ext cx="1354157" cy="1692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20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8"/>
                </a:buBlip>
                <a:defRPr sz="18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9"/>
                </a:buBlip>
                <a:defRPr sz="16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10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100" b="1" dirty="0">
                  <a:solidFill>
                    <a:srgbClr val="000000"/>
                  </a:solidFill>
                </a:rPr>
                <a:t>Suggested Identity</a:t>
              </a:r>
            </a:p>
          </p:txBody>
        </p:sp>
        <p:cxnSp>
          <p:nvCxnSpPr>
            <p:cNvPr id="323" name="Straight Connector 322"/>
            <p:cNvCxnSpPr/>
            <p:nvPr/>
          </p:nvCxnSpPr>
          <p:spPr>
            <a:xfrm>
              <a:off x="17903321" y="13022319"/>
              <a:ext cx="0" cy="145568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Content Placeholder 13"/>
            <p:cNvSpPr txBox="1">
              <a:spLocks/>
            </p:cNvSpPr>
            <p:nvPr/>
          </p:nvSpPr>
          <p:spPr>
            <a:xfrm>
              <a:off x="19738933" y="13031746"/>
              <a:ext cx="1297284" cy="1692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20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8"/>
                </a:buBlip>
                <a:defRPr sz="18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9"/>
                </a:buBlip>
                <a:defRPr sz="16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10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100" b="1" dirty="0">
                  <a:solidFill>
                    <a:srgbClr val="000000"/>
                  </a:solidFill>
                </a:rPr>
                <a:t>Actual Identity</a:t>
              </a:r>
            </a:p>
          </p:txBody>
        </p:sp>
        <p:sp>
          <p:nvSpPr>
            <p:cNvPr id="327" name="Content Placeholder 13"/>
            <p:cNvSpPr txBox="1">
              <a:spLocks/>
            </p:cNvSpPr>
            <p:nvPr/>
          </p:nvSpPr>
          <p:spPr>
            <a:xfrm>
              <a:off x="21175182" y="13035588"/>
              <a:ext cx="1354157" cy="1692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20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8"/>
                </a:buBlip>
                <a:defRPr sz="18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9"/>
                </a:buBlip>
                <a:defRPr sz="16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10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1400" kern="1200">
                  <a:solidFill>
                    <a:schemeClr val="accent2"/>
                  </a:solidFill>
                  <a:latin typeface="Arial"/>
                  <a:ea typeface="+mn-ea"/>
                  <a:cs typeface="Arial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100" b="1" dirty="0">
                  <a:solidFill>
                    <a:srgbClr val="000000"/>
                  </a:solidFill>
                </a:rPr>
                <a:t>Suggested Identity</a:t>
              </a:r>
            </a:p>
          </p:txBody>
        </p:sp>
        <p:cxnSp>
          <p:nvCxnSpPr>
            <p:cNvPr id="328" name="Straight Connector 327"/>
            <p:cNvCxnSpPr/>
            <p:nvPr/>
          </p:nvCxnSpPr>
          <p:spPr>
            <a:xfrm>
              <a:off x="21052382" y="13031746"/>
              <a:ext cx="0" cy="145568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2" name="TextBox 331"/>
          <p:cNvSpPr txBox="1"/>
          <p:nvPr/>
        </p:nvSpPr>
        <p:spPr>
          <a:xfrm>
            <a:off x="2150239" y="15222014"/>
            <a:ext cx="101696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/>
            <a:r>
              <a:rPr lang="en-US" sz="24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Selected References</a:t>
            </a:r>
          </a:p>
          <a:p>
            <a:pPr marL="457200" lvl="1"/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[1] </a:t>
            </a:r>
            <a:r>
              <a:rPr lang="en-US" sz="14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Invited Review: </a:t>
            </a:r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Goh, G.B.;* </a:t>
            </a:r>
            <a:r>
              <a:rPr lang="en-US" sz="1400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Hodas</a:t>
            </a:r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N.O.; Vishnu, A. </a:t>
            </a:r>
            <a:r>
              <a:rPr lang="en-US" sz="1400" i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J. </a:t>
            </a:r>
            <a:r>
              <a:rPr lang="en-US" sz="1400" i="1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Comput</a:t>
            </a:r>
            <a:r>
              <a:rPr lang="en-US" sz="1400" i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. Chem.</a:t>
            </a:r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2017</a:t>
            </a:r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fr-FR" sz="1400" i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38</a:t>
            </a:r>
            <a:r>
              <a:rPr lang="fr-FR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1291–1307 </a:t>
            </a:r>
            <a:endParaRPr lang="en-US" sz="14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lvl="1"/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[2] </a:t>
            </a:r>
            <a:r>
              <a:rPr lang="en-US" sz="14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Chemception:</a:t>
            </a:r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Goh, G.B.;* Siegel, C.; Vishnu, A.; </a:t>
            </a:r>
            <a:r>
              <a:rPr lang="en-US" sz="1400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Hodas</a:t>
            </a:r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N.O.; Baker, N.A. </a:t>
            </a:r>
            <a:r>
              <a:rPr lang="en-US" sz="1400" i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J. Chem. Inf. Model. </a:t>
            </a:r>
            <a:r>
              <a:rPr lang="en-US" sz="14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2017</a:t>
            </a:r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(in review)</a:t>
            </a:r>
          </a:p>
          <a:p>
            <a:pPr marL="457200" lvl="1"/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[3] </a:t>
            </a:r>
            <a:r>
              <a:rPr lang="en-US" sz="1400" b="1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AugChemception</a:t>
            </a:r>
            <a:r>
              <a:rPr lang="en-US" sz="14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Goh, G.B.;* Siegel, C.; Vishnu, A.; </a:t>
            </a:r>
            <a:r>
              <a:rPr lang="en-US" sz="1400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Hodas</a:t>
            </a:r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N.O.; Baker, N.A. </a:t>
            </a:r>
            <a:r>
              <a:rPr lang="en-US" sz="1400" i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WACV. </a:t>
            </a:r>
            <a:r>
              <a:rPr lang="en-US" sz="14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2018</a:t>
            </a:r>
            <a:endParaRPr lang="en-US" sz="14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11795713" y="15201900"/>
            <a:ext cx="98003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/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[4] </a:t>
            </a:r>
            <a:r>
              <a:rPr lang="en-US" sz="14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SMILES2vec: </a:t>
            </a:r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Goh, G.B.;* </a:t>
            </a:r>
            <a:r>
              <a:rPr lang="en-US" sz="1400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Hodas</a:t>
            </a:r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N.O.; Siegel, C.; Vishnu, A.. </a:t>
            </a:r>
            <a:r>
              <a:rPr lang="en-US" sz="1400" i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IEEE Big Data </a:t>
            </a:r>
            <a:r>
              <a:rPr lang="en-US" sz="14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2018</a:t>
            </a:r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(in review)</a:t>
            </a:r>
          </a:p>
          <a:p>
            <a:pPr marL="457200" lvl="1"/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[5] </a:t>
            </a:r>
            <a:r>
              <a:rPr lang="en-US" sz="1400" b="1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ChemNet</a:t>
            </a:r>
            <a:r>
              <a:rPr lang="en-US" sz="14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Goh, G.B.;* Siegel, C.; Vishnu, A.; </a:t>
            </a:r>
            <a:r>
              <a:rPr lang="en-US" sz="1400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Hodas</a:t>
            </a:r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N.O. </a:t>
            </a:r>
            <a:r>
              <a:rPr lang="en-US" sz="1400" i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SIGKDD </a:t>
            </a:r>
            <a:r>
              <a:rPr lang="en-US" sz="14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2018</a:t>
            </a:r>
            <a:endParaRPr lang="en-US" sz="14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lvl="1"/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[6] </a:t>
            </a:r>
            <a:r>
              <a:rPr lang="en-US" sz="1400" b="1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DeepBiodD</a:t>
            </a:r>
            <a:r>
              <a:rPr lang="en-US" sz="14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Goh, G.B.*; Sakloth, K.; Siegel, C.; Pfaendtner, J; Vishnu, A. </a:t>
            </a:r>
            <a:r>
              <a:rPr lang="en-US" sz="1400" i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ICDM </a:t>
            </a:r>
            <a:r>
              <a:rPr lang="en-US" sz="14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2018</a:t>
            </a:r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(in review)</a:t>
            </a:r>
          </a:p>
          <a:p>
            <a:pPr marL="457200" lvl="1"/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[7] </a:t>
            </a:r>
            <a:r>
              <a:rPr lang="en-US" sz="14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IL-Net: </a:t>
            </a:r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Sakloth, K.; Pfaendtner, J; Goh, G.B.* </a:t>
            </a:r>
            <a:r>
              <a:rPr lang="en-US" sz="1400" i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IEEE Big Data </a:t>
            </a:r>
            <a:r>
              <a:rPr lang="en-US" sz="14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2018</a:t>
            </a:r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(in review)</a:t>
            </a:r>
          </a:p>
          <a:p>
            <a:pPr marL="457200" lvl="1"/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[8] </a:t>
            </a:r>
            <a:r>
              <a:rPr lang="en-US" sz="1400" b="1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GenChem</a:t>
            </a:r>
            <a:r>
              <a:rPr lang="en-US" sz="14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Goh, G.B.*; </a:t>
            </a:r>
            <a:r>
              <a:rPr lang="en-US" sz="1400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Orlate</a:t>
            </a:r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M.; </a:t>
            </a:r>
            <a:r>
              <a:rPr lang="en-US" sz="1400" i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et. al. </a:t>
            </a:r>
            <a:r>
              <a:rPr lang="en-US" sz="14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(in progress)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0EBC81-3692-427C-8CF6-3A07F34FF7D3}"/>
              </a:ext>
            </a:extLst>
          </p:cNvPr>
          <p:cNvSpPr/>
          <p:nvPr/>
        </p:nvSpPr>
        <p:spPr>
          <a:xfrm>
            <a:off x="16893967" y="5715625"/>
            <a:ext cx="2274544" cy="2575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0304F2-33A8-469C-BB83-A5700E548977}"/>
              </a:ext>
            </a:extLst>
          </p:cNvPr>
          <p:cNvSpPr/>
          <p:nvPr/>
        </p:nvSpPr>
        <p:spPr>
          <a:xfrm>
            <a:off x="25297168" y="5286258"/>
            <a:ext cx="1215730" cy="2580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85109F-16CA-4AC9-8ABD-5523A323D1FB}"/>
              </a:ext>
            </a:extLst>
          </p:cNvPr>
          <p:cNvSpPr/>
          <p:nvPr/>
        </p:nvSpPr>
        <p:spPr>
          <a:xfrm>
            <a:off x="24641855" y="5888094"/>
            <a:ext cx="1125473" cy="1348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1A6B77F-8CB1-4E1A-B9F9-87D3BF9AA0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D5AEB8-45E6-48C6-98E5-65A2C7785A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F94EDBD-2C6A-48F6-9011-68765FD6469F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936</Words>
  <Application>Microsoft Office PowerPoint</Application>
  <PresentationFormat>Custom</PresentationFormat>
  <Paragraphs>146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宋体</vt:lpstr>
      <vt:lpstr>Arial</vt:lpstr>
      <vt:lpstr>Calibri</vt:lpstr>
      <vt:lpstr>Tahoma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18640174382@163.com</cp:lastModifiedBy>
  <cp:revision>93</cp:revision>
  <dcterms:created xsi:type="dcterms:W3CDTF">2012-11-30T02:20:55Z</dcterms:created>
  <dcterms:modified xsi:type="dcterms:W3CDTF">2018-06-25T03:04:57Z</dcterms:modified>
</cp:coreProperties>
</file>